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1692" y="9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eg>
</file>

<file path=ppt/media/image11.jpeg>
</file>

<file path=ppt/media/image12.png>
</file>

<file path=ppt/media/image13.jpeg>
</file>

<file path=ppt/media/image14.png>
</file>

<file path=ppt/media/image15.png>
</file>

<file path=ppt/media/image16.png>
</file>

<file path=ppt/media/image17.jpeg>
</file>

<file path=ppt/media/image18.png>
</file>

<file path=ppt/media/image19.jpeg>
</file>

<file path=ppt/media/image2.pn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8845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jpeg"/><Relationship Id="rId4" Type="http://schemas.openxmlformats.org/officeDocument/2006/relationships/image" Target="../media/image5.png"/><Relationship Id="rId9"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343263"/>
            <a:ext cx="7477601" cy="2083118"/>
          </a:xfrm>
          <a:prstGeom prst="rect">
            <a:avLst/>
          </a:prstGeom>
          <a:noFill/>
          <a:ln/>
        </p:spPr>
        <p:txBody>
          <a:bodyPr wrap="square" rtlCol="0" anchor="t"/>
          <a:lstStyle/>
          <a:p>
            <a:pPr marL="0" indent="0">
              <a:lnSpc>
                <a:spcPts val="5468"/>
              </a:lnSpc>
              <a:buNone/>
            </a:pPr>
            <a:r>
              <a:rPr lang="en-US" sz="4374" dirty="0">
                <a:solidFill>
                  <a:srgbClr val="272D45"/>
                </a:solidFill>
                <a:effectLst>
                  <a:outerShdw blurRad="38100" dist="38100" dir="2700000" algn="tl">
                    <a:srgbClr val="000000">
                      <a:alpha val="43137"/>
                    </a:srgbClr>
                  </a:outerShdw>
                </a:effectLst>
                <a:latin typeface="Agency FB" panose="020B0503020202020204" pitchFamily="34" charset="0"/>
                <a:ea typeface="Kanit" pitchFamily="34" charset="-122"/>
                <a:cs typeface="Kanit" pitchFamily="34" charset="-120"/>
              </a:rPr>
              <a:t>Yazılım </a:t>
            </a:r>
            <a:r>
              <a:rPr lang="en-US" sz="4374" dirty="0" smtClean="0">
                <a:solidFill>
                  <a:srgbClr val="272D45"/>
                </a:solidFill>
                <a:effectLst>
                  <a:outerShdw blurRad="38100" dist="38100" dir="2700000" algn="tl">
                    <a:srgbClr val="000000">
                      <a:alpha val="43137"/>
                    </a:srgbClr>
                  </a:outerShdw>
                </a:effectLst>
                <a:latin typeface="Agency FB" panose="020B0503020202020204" pitchFamily="34" charset="0"/>
                <a:ea typeface="Kanit" pitchFamily="34" charset="-122"/>
                <a:cs typeface="Kanit" pitchFamily="34" charset="-120"/>
              </a:rPr>
              <a:t>Mühendisliğinin</a:t>
            </a:r>
            <a:r>
              <a:rPr lang="tr-TR" sz="4374" dirty="0" smtClean="0">
                <a:solidFill>
                  <a:srgbClr val="272D45"/>
                </a:solidFill>
                <a:effectLst>
                  <a:outerShdw blurRad="38100" dist="38100" dir="2700000" algn="tl">
                    <a:srgbClr val="000000">
                      <a:alpha val="43137"/>
                    </a:srgbClr>
                  </a:outerShdw>
                </a:effectLst>
                <a:latin typeface="Agency FB" panose="020B0503020202020204" pitchFamily="34" charset="0"/>
                <a:ea typeface="Kanit" pitchFamily="34" charset="-122"/>
                <a:cs typeface="Kanit" pitchFamily="34" charset="-120"/>
              </a:rPr>
              <a:t>,</a:t>
            </a:r>
          </a:p>
          <a:p>
            <a:pPr marL="0" indent="0">
              <a:lnSpc>
                <a:spcPts val="5468"/>
              </a:lnSpc>
              <a:buNone/>
            </a:pPr>
            <a:r>
              <a:rPr lang="en-US" sz="4374" dirty="0" smtClean="0">
                <a:solidFill>
                  <a:srgbClr val="272D45"/>
                </a:solidFill>
                <a:effectLst>
                  <a:outerShdw blurRad="38100" dist="38100" dir="2700000" algn="tl">
                    <a:srgbClr val="000000">
                      <a:alpha val="43137"/>
                    </a:srgbClr>
                  </a:outerShdw>
                </a:effectLst>
                <a:latin typeface="Agency FB" panose="020B0503020202020204" pitchFamily="34" charset="0"/>
                <a:ea typeface="Kanit" pitchFamily="34" charset="-122"/>
                <a:cs typeface="Kanit" pitchFamily="34" charset="-120"/>
              </a:rPr>
              <a:t>Sektörlerdeki </a:t>
            </a:r>
            <a:r>
              <a:rPr lang="en-US" sz="4374" dirty="0">
                <a:solidFill>
                  <a:srgbClr val="272D45"/>
                </a:solidFill>
                <a:effectLst>
                  <a:outerShdw blurRad="38100" dist="38100" dir="2700000" algn="tl">
                    <a:srgbClr val="000000">
                      <a:alpha val="43137"/>
                    </a:srgbClr>
                  </a:outerShdw>
                </a:effectLst>
                <a:latin typeface="Agency FB" panose="020B0503020202020204" pitchFamily="34" charset="0"/>
                <a:ea typeface="Kanit" pitchFamily="34" charset="-122"/>
                <a:cs typeface="Kanit" pitchFamily="34" charset="-120"/>
              </a:rPr>
              <a:t>Dijital Dönüşüme Etkisi</a:t>
            </a:r>
            <a:endParaRPr lang="en-US" sz="4374" dirty="0">
              <a:effectLst>
                <a:outerShdw blurRad="38100" dist="38100" dir="2700000" algn="tl">
                  <a:srgbClr val="000000">
                    <a:alpha val="43137"/>
                  </a:srgbClr>
                </a:outerShdw>
              </a:effectLst>
              <a:latin typeface="Agency FB" panose="020B0503020202020204" pitchFamily="34" charset="0"/>
            </a:endParaRPr>
          </a:p>
        </p:txBody>
      </p:sp>
      <p:sp>
        <p:nvSpPr>
          <p:cNvPr id="6" name="Text 3"/>
          <p:cNvSpPr/>
          <p:nvPr/>
        </p:nvSpPr>
        <p:spPr>
          <a:xfrm>
            <a:off x="6319599" y="3759637"/>
            <a:ext cx="7795235" cy="2487811"/>
          </a:xfrm>
          <a:prstGeom prst="rect">
            <a:avLst/>
          </a:prstGeom>
          <a:noFill/>
          <a:ln/>
        </p:spPr>
        <p:txBody>
          <a:bodyPr wrap="square" rtlCol="0" anchor="t"/>
          <a:lstStyle/>
          <a:p>
            <a:pPr marL="0" indent="0" algn="just">
              <a:lnSpc>
                <a:spcPts val="2799"/>
              </a:lnSpc>
              <a:buNone/>
            </a:pPr>
            <a:r>
              <a:rPr lang="en-US" sz="1750" dirty="0" smtClean="0">
                <a:solidFill>
                  <a:srgbClr val="2C3249"/>
                </a:solidFill>
                <a:ea typeface="Martel Sans" pitchFamily="34" charset="-122"/>
                <a:cs typeface="Martel Sans" pitchFamily="34" charset="-120"/>
              </a:rPr>
              <a:t>Yazılım </a:t>
            </a:r>
            <a:r>
              <a:rPr lang="en-US" sz="1750" dirty="0">
                <a:solidFill>
                  <a:srgbClr val="2C3249"/>
                </a:solidFill>
                <a:ea typeface="Martel Sans" pitchFamily="34" charset="-122"/>
                <a:cs typeface="Martel Sans" pitchFamily="34" charset="-120"/>
              </a:rPr>
              <a:t>mühendisliği, sektörlerin geleceğinde merkezi bir rol oynamaya devam edecektir. Yeni teknolojilerin benimsenmesi, </a:t>
            </a:r>
            <a:r>
              <a:rPr lang="en-US" sz="1750" b="1" dirty="0">
                <a:solidFill>
                  <a:srgbClr val="2C3249"/>
                </a:solidFill>
                <a:ea typeface="Martel Sans" pitchFamily="34" charset="-122"/>
                <a:cs typeface="Martel Sans" pitchFamily="34" charset="-120"/>
              </a:rPr>
              <a:t>otonom sistemlerin yaygınlaşması, akıllı cihazların gelişimi, büyük veri analitiği</a:t>
            </a:r>
            <a:r>
              <a:rPr lang="en-US" sz="1750" dirty="0">
                <a:solidFill>
                  <a:srgbClr val="2C3249"/>
                </a:solidFill>
                <a:ea typeface="Martel Sans" pitchFamily="34" charset="-122"/>
                <a:cs typeface="Martel Sans" pitchFamily="34" charset="-120"/>
              </a:rPr>
              <a:t> ve </a:t>
            </a:r>
            <a:r>
              <a:rPr lang="en-US" sz="1750" b="1" dirty="0">
                <a:solidFill>
                  <a:srgbClr val="2C3249"/>
                </a:solidFill>
                <a:ea typeface="Martel Sans" pitchFamily="34" charset="-122"/>
                <a:cs typeface="Martel Sans" pitchFamily="34" charset="-120"/>
              </a:rPr>
              <a:t>daha iyi müşteri deneyimi </a:t>
            </a:r>
            <a:r>
              <a:rPr lang="en-US" sz="1750" dirty="0">
                <a:solidFill>
                  <a:srgbClr val="2C3249"/>
                </a:solidFill>
                <a:ea typeface="Martel Sans" pitchFamily="34" charset="-122"/>
                <a:cs typeface="Martel Sans" pitchFamily="34" charset="-120"/>
              </a:rPr>
              <a:t>gibi alanlarda yazılım mühendisleri kritik bir öneme sahip olacaktır. </a:t>
            </a:r>
            <a:r>
              <a:rPr lang="en-US" sz="1750" dirty="0" smtClean="0">
                <a:solidFill>
                  <a:srgbClr val="2C3249"/>
                </a:solidFill>
                <a:ea typeface="Martel Sans" pitchFamily="34" charset="-122"/>
                <a:cs typeface="Martel Sans" pitchFamily="34" charset="-120"/>
              </a:rPr>
              <a:t>Bu </a:t>
            </a:r>
            <a:r>
              <a:rPr lang="en-US" sz="1750" dirty="0">
                <a:solidFill>
                  <a:srgbClr val="2C3249"/>
                </a:solidFill>
                <a:ea typeface="Martel Sans" pitchFamily="34" charset="-122"/>
                <a:cs typeface="Martel Sans" pitchFamily="34" charset="-120"/>
              </a:rPr>
              <a:t>dönüşüm sürecinde yazılım mühendislerinin yenilikçi ve yaratıcı yaklaşımları önemli bir farklılık yaratacaktır.</a:t>
            </a:r>
            <a:endParaRPr lang="en-US" sz="1750" dirty="0"/>
          </a:p>
        </p:txBody>
      </p:sp>
      <p:sp>
        <p:nvSpPr>
          <p:cNvPr id="8" name="Text 5"/>
          <p:cNvSpPr/>
          <p:nvPr/>
        </p:nvSpPr>
        <p:spPr>
          <a:xfrm>
            <a:off x="6402229" y="6618565"/>
            <a:ext cx="190024" cy="146328"/>
          </a:xfrm>
          <a:prstGeom prst="rect">
            <a:avLst/>
          </a:prstGeom>
          <a:noFill/>
          <a:ln/>
        </p:spPr>
        <p:txBody>
          <a:bodyPr wrap="none" rtlCol="0" anchor="t"/>
          <a:lstStyle/>
          <a:p>
            <a:pPr marL="0" indent="0" algn="ctr">
              <a:lnSpc>
                <a:spcPts val="1152"/>
              </a:lnSpc>
              <a:buNone/>
            </a:pPr>
            <a:r>
              <a:rPr lang="en-US" sz="1152" dirty="0">
                <a:solidFill>
                  <a:srgbClr val="FFFFFF"/>
                </a:solidFill>
                <a:latin typeface="Martel Sans" pitchFamily="34" charset="0"/>
                <a:ea typeface="Martel Sans" pitchFamily="34" charset="-122"/>
                <a:cs typeface="Martel Sans" pitchFamily="34" charset="-120"/>
              </a:rPr>
              <a:t>Ya</a:t>
            </a:r>
            <a:endParaRPr lang="en-US" sz="1152" dirty="0"/>
          </a:p>
        </p:txBody>
      </p:sp>
      <p:sp>
        <p:nvSpPr>
          <p:cNvPr id="9" name="Text 6"/>
          <p:cNvSpPr/>
          <p:nvPr/>
        </p:nvSpPr>
        <p:spPr>
          <a:xfrm>
            <a:off x="1902800" y="7592943"/>
            <a:ext cx="2368153" cy="388858"/>
          </a:xfrm>
          <a:prstGeom prst="rect">
            <a:avLst/>
          </a:prstGeom>
          <a:noFill/>
          <a:ln/>
        </p:spPr>
        <p:txBody>
          <a:bodyPr wrap="none" rtlCol="0" anchor="t"/>
          <a:lstStyle/>
          <a:p>
            <a:pPr marL="0" indent="0" algn="l">
              <a:lnSpc>
                <a:spcPts val="3062"/>
              </a:lnSpc>
              <a:buNone/>
            </a:pPr>
            <a:r>
              <a:rPr lang="tr-TR" sz="1200" dirty="0" smtClean="0">
                <a:solidFill>
                  <a:schemeClr val="bg1"/>
                </a:solidFill>
                <a:effectLst>
                  <a:outerShdw blurRad="38100" dist="38100" dir="2700000" algn="tl">
                    <a:srgbClr val="000000">
                      <a:alpha val="43137"/>
                    </a:srgbClr>
                  </a:outerShdw>
                </a:effectLst>
                <a:latin typeface="Kristen ITC" panose="03050502040202030202" pitchFamily="66" charset="0"/>
                <a:ea typeface="Martel Sans" pitchFamily="34" charset="-122"/>
                <a:cs typeface="Martel Sans" pitchFamily="34" charset="-120"/>
              </a:rPr>
              <a:t>Dr.</a:t>
            </a:r>
            <a:r>
              <a:rPr lang="en-US" sz="1200" dirty="0" smtClean="0">
                <a:solidFill>
                  <a:schemeClr val="bg1"/>
                </a:solidFill>
                <a:effectLst>
                  <a:outerShdw blurRad="38100" dist="38100" dir="2700000" algn="tl">
                    <a:srgbClr val="000000">
                      <a:alpha val="43137"/>
                    </a:srgbClr>
                  </a:outerShdw>
                </a:effectLst>
                <a:latin typeface="Kristen ITC" panose="03050502040202030202" pitchFamily="66" charset="0"/>
                <a:ea typeface="Martel Sans" pitchFamily="34" charset="-122"/>
                <a:cs typeface="Martel Sans" pitchFamily="34" charset="-120"/>
              </a:rPr>
              <a:t>Yüksel </a:t>
            </a:r>
            <a:r>
              <a:rPr lang="en-US" sz="1200" dirty="0">
                <a:solidFill>
                  <a:schemeClr val="bg1"/>
                </a:solidFill>
                <a:effectLst>
                  <a:outerShdw blurRad="38100" dist="38100" dir="2700000" algn="tl">
                    <a:srgbClr val="000000">
                      <a:alpha val="43137"/>
                    </a:srgbClr>
                  </a:outerShdw>
                </a:effectLst>
                <a:latin typeface="Kristen ITC" panose="03050502040202030202" pitchFamily="66" charset="0"/>
                <a:ea typeface="Martel Sans" pitchFamily="34" charset="-122"/>
                <a:cs typeface="Martel Sans" pitchFamily="34" charset="-120"/>
              </a:rPr>
              <a:t>YurtaY</a:t>
            </a:r>
            <a:endParaRPr lang="en-US" sz="1200" dirty="0">
              <a:solidFill>
                <a:schemeClr val="bg1"/>
              </a:solidFill>
              <a:effectLst>
                <a:outerShdw blurRad="38100" dist="38100" dir="2700000" algn="tl">
                  <a:srgbClr val="000000">
                    <a:alpha val="43137"/>
                  </a:srgbClr>
                </a:outerShdw>
              </a:effectLst>
              <a:latin typeface="Kristen ITC" panose="03050502040202030202" pitchFamily="66"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5486400" cy="8229600"/>
          </a:xfrm>
          <a:prstGeom prst="rect">
            <a:avLst/>
          </a:prstGeom>
        </p:spPr>
      </p:pic>
      <p:sp>
        <p:nvSpPr>
          <p:cNvPr id="3" name="Text 6"/>
          <p:cNvSpPr/>
          <p:nvPr/>
        </p:nvSpPr>
        <p:spPr>
          <a:xfrm>
            <a:off x="5793864" y="7617767"/>
            <a:ext cx="2368153" cy="388858"/>
          </a:xfrm>
          <a:prstGeom prst="rect">
            <a:avLst/>
          </a:prstGeom>
          <a:noFill/>
          <a:ln/>
        </p:spPr>
        <p:txBody>
          <a:bodyPr wrap="none" rtlCol="0" anchor="t"/>
          <a:lstStyle/>
          <a:p>
            <a:pPr marL="0" indent="0" algn="l">
              <a:lnSpc>
                <a:spcPts val="3062"/>
              </a:lnSpc>
              <a:buNone/>
            </a:pPr>
            <a:r>
              <a:rPr lang="tr-TR" sz="1200" dirty="0" smtClean="0">
                <a:solidFill>
                  <a:schemeClr val="accent1"/>
                </a:solidFill>
                <a:effectLst>
                  <a:outerShdw blurRad="38100" dist="38100" dir="2700000" algn="tl">
                    <a:srgbClr val="000000">
                      <a:alpha val="43137"/>
                    </a:srgbClr>
                  </a:outerShdw>
                </a:effectLst>
                <a:latin typeface="Kristen ITC" panose="03050502040202030202" pitchFamily="66" charset="0"/>
                <a:ea typeface="Martel Sans" pitchFamily="34" charset="-122"/>
                <a:cs typeface="Martel Sans" pitchFamily="34" charset="-120"/>
              </a:rPr>
              <a:t>Dr.</a:t>
            </a:r>
            <a:r>
              <a:rPr lang="en-US" sz="1200" dirty="0" smtClean="0">
                <a:solidFill>
                  <a:schemeClr val="accent1"/>
                </a:solidFill>
                <a:effectLst>
                  <a:outerShdw blurRad="38100" dist="38100" dir="2700000" algn="tl">
                    <a:srgbClr val="000000">
                      <a:alpha val="43137"/>
                    </a:srgbClr>
                  </a:outerShdw>
                </a:effectLst>
                <a:latin typeface="Kristen ITC" panose="03050502040202030202" pitchFamily="66" charset="0"/>
                <a:ea typeface="Martel Sans" pitchFamily="34" charset="-122"/>
                <a:cs typeface="Martel Sans" pitchFamily="34" charset="-120"/>
              </a:rPr>
              <a:t>Yüksel </a:t>
            </a:r>
            <a:r>
              <a:rPr lang="en-US" sz="1200" dirty="0">
                <a:solidFill>
                  <a:schemeClr val="accent1"/>
                </a:solidFill>
                <a:effectLst>
                  <a:outerShdw blurRad="38100" dist="38100" dir="2700000" algn="tl">
                    <a:srgbClr val="000000">
                      <a:alpha val="43137"/>
                    </a:srgbClr>
                  </a:outerShdw>
                </a:effectLst>
                <a:latin typeface="Kristen ITC" panose="03050502040202030202" pitchFamily="66" charset="0"/>
                <a:ea typeface="Martel Sans" pitchFamily="34" charset="-122"/>
                <a:cs typeface="Martel Sans" pitchFamily="34" charset="-120"/>
              </a:rPr>
              <a:t>YurtaY</a:t>
            </a:r>
            <a:endParaRPr lang="en-US" sz="1200" dirty="0">
              <a:solidFill>
                <a:schemeClr val="accent1"/>
              </a:solidFill>
              <a:effectLst>
                <a:outerShdw blurRad="38100" dist="38100" dir="2700000" algn="tl">
                  <a:srgbClr val="000000">
                    <a:alpha val="43137"/>
                  </a:srgbClr>
                </a:outerShdw>
              </a:effectLst>
              <a:latin typeface="Kristen ITC" panose="03050502040202030202" pitchFamily="66" charset="0"/>
            </a:endParaRPr>
          </a:p>
        </p:txBody>
      </p:sp>
      <p:sp>
        <p:nvSpPr>
          <p:cNvPr id="4" name="Text 6"/>
          <p:cNvSpPr/>
          <p:nvPr/>
        </p:nvSpPr>
        <p:spPr>
          <a:xfrm>
            <a:off x="8314417" y="3725942"/>
            <a:ext cx="2368153" cy="388858"/>
          </a:xfrm>
          <a:prstGeom prst="rect">
            <a:avLst/>
          </a:prstGeom>
          <a:noFill/>
          <a:ln/>
        </p:spPr>
        <p:txBody>
          <a:bodyPr wrap="none" rtlCol="0" anchor="t"/>
          <a:lstStyle/>
          <a:p>
            <a:pPr marL="0" indent="0" algn="l">
              <a:lnSpc>
                <a:spcPts val="3062"/>
              </a:lnSpc>
              <a:buNone/>
            </a:pPr>
            <a:r>
              <a:rPr lang="tr-TR" sz="1200" dirty="0" smtClean="0">
                <a:solidFill>
                  <a:schemeClr val="accent1"/>
                </a:solidFill>
                <a:effectLst>
                  <a:outerShdw blurRad="38100" dist="38100" dir="2700000" algn="tl">
                    <a:srgbClr val="000000">
                      <a:alpha val="43137"/>
                    </a:srgbClr>
                  </a:outerShdw>
                </a:effectLst>
                <a:latin typeface="Kristen ITC" panose="03050502040202030202" pitchFamily="66" charset="0"/>
                <a:ea typeface="Martel Sans" pitchFamily="34" charset="-122"/>
                <a:cs typeface="Martel Sans" pitchFamily="34" charset="-120"/>
              </a:rPr>
              <a:t>Uygulama Yazılım Tanıtımı…</a:t>
            </a:r>
            <a:endParaRPr lang="en-US" sz="1200" dirty="0">
              <a:solidFill>
                <a:schemeClr val="accent1"/>
              </a:solidFill>
              <a:effectLst>
                <a:outerShdw blurRad="38100" dist="38100" dir="2700000" algn="tl">
                  <a:srgbClr val="000000">
                    <a:alpha val="43137"/>
                  </a:srgbClr>
                </a:outerShdw>
              </a:effectLst>
              <a:latin typeface="Kristen ITC" panose="03050502040202030202" pitchFamily="66" charset="0"/>
            </a:endParaRPr>
          </a:p>
        </p:txBody>
      </p:sp>
    </p:spTree>
    <p:extLst>
      <p:ext uri="{BB962C8B-B14F-4D97-AF65-F5344CB8AC3E}">
        <p14:creationId xmlns:p14="http://schemas.microsoft.com/office/powerpoint/2010/main" val="2928810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30553"/>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8230553"/>
          </a:xfrm>
          <a:prstGeom prst="rect">
            <a:avLst/>
          </a:prstGeom>
        </p:spPr>
      </p:pic>
      <p:sp>
        <p:nvSpPr>
          <p:cNvPr id="5" name="Shape 2"/>
          <p:cNvSpPr/>
          <p:nvPr/>
        </p:nvSpPr>
        <p:spPr>
          <a:xfrm>
            <a:off x="0" y="0"/>
            <a:ext cx="14630400" cy="8230553"/>
          </a:xfrm>
          <a:prstGeom prst="rect">
            <a:avLst/>
          </a:prstGeom>
          <a:solidFill>
            <a:srgbClr val="FFFFFF">
              <a:alpha val="85000"/>
            </a:srgbClr>
          </a:solidFill>
          <a:ln/>
        </p:spPr>
      </p:sp>
      <p:sp>
        <p:nvSpPr>
          <p:cNvPr id="6" name="Text 3"/>
          <p:cNvSpPr/>
          <p:nvPr/>
        </p:nvSpPr>
        <p:spPr>
          <a:xfrm>
            <a:off x="3387328" y="454700"/>
            <a:ext cx="7855744" cy="1033701"/>
          </a:xfrm>
          <a:prstGeom prst="rect">
            <a:avLst/>
          </a:prstGeom>
          <a:noFill/>
          <a:ln/>
        </p:spPr>
        <p:txBody>
          <a:bodyPr wrap="square" rtlCol="0" anchor="t"/>
          <a:lstStyle/>
          <a:p>
            <a:pPr marL="0" indent="0" algn="ctr">
              <a:lnSpc>
                <a:spcPts val="4070"/>
              </a:lnSpc>
              <a:buNone/>
            </a:pPr>
            <a:r>
              <a:rPr lang="en-US" sz="3256" dirty="0">
                <a:solidFill>
                  <a:schemeClr val="accent1"/>
                </a:solidFill>
                <a:effectLst>
                  <a:outerShdw blurRad="38100" dist="38100" dir="2700000" algn="tl">
                    <a:srgbClr val="000000">
                      <a:alpha val="43137"/>
                    </a:srgbClr>
                  </a:outerShdw>
                </a:effectLst>
                <a:ea typeface="Kanit" pitchFamily="34" charset="-122"/>
                <a:cs typeface="Kanit" pitchFamily="34" charset="-120"/>
              </a:rPr>
              <a:t>Yeni Teknolojilerin Benimsenmesindeki Anahtar Rol</a:t>
            </a:r>
            <a:endParaRPr lang="en-US" sz="3256" dirty="0">
              <a:solidFill>
                <a:schemeClr val="accent1"/>
              </a:solidFill>
              <a:effectLst>
                <a:outerShdw blurRad="38100" dist="38100" dir="2700000" algn="tl">
                  <a:srgbClr val="000000">
                    <a:alpha val="43137"/>
                  </a:srgbClr>
                </a:outerShdw>
              </a:effectLst>
            </a:endParaRPr>
          </a:p>
        </p:txBody>
      </p:sp>
      <p:sp>
        <p:nvSpPr>
          <p:cNvPr id="7" name="Shape 4"/>
          <p:cNvSpPr/>
          <p:nvPr/>
        </p:nvSpPr>
        <p:spPr>
          <a:xfrm>
            <a:off x="7298769" y="1736408"/>
            <a:ext cx="32980" cy="6039445"/>
          </a:xfrm>
          <a:prstGeom prst="roundRect">
            <a:avLst>
              <a:gd name="adj" fmla="val 225663"/>
            </a:avLst>
          </a:prstGeom>
          <a:solidFill>
            <a:srgbClr val="C5D2CF"/>
          </a:solidFill>
          <a:ln/>
        </p:spPr>
      </p:sp>
      <p:sp>
        <p:nvSpPr>
          <p:cNvPr id="8" name="Shape 5"/>
          <p:cNvSpPr/>
          <p:nvPr/>
        </p:nvSpPr>
        <p:spPr>
          <a:xfrm>
            <a:off x="6550402" y="2035076"/>
            <a:ext cx="578763" cy="32980"/>
          </a:xfrm>
          <a:prstGeom prst="roundRect">
            <a:avLst>
              <a:gd name="adj" fmla="val 225663"/>
            </a:avLst>
          </a:prstGeom>
          <a:solidFill>
            <a:srgbClr val="C5D2CF"/>
          </a:solidFill>
          <a:ln/>
        </p:spPr>
      </p:sp>
      <p:sp>
        <p:nvSpPr>
          <p:cNvPr id="9" name="Shape 6"/>
          <p:cNvSpPr/>
          <p:nvPr/>
        </p:nvSpPr>
        <p:spPr>
          <a:xfrm>
            <a:off x="7129165" y="1865590"/>
            <a:ext cx="372070" cy="372070"/>
          </a:xfrm>
          <a:prstGeom prst="roundRect">
            <a:avLst>
              <a:gd name="adj" fmla="val 20003"/>
            </a:avLst>
          </a:prstGeom>
          <a:solidFill>
            <a:srgbClr val="DFECE9"/>
          </a:solidFill>
          <a:ln w="7620">
            <a:solidFill>
              <a:srgbClr val="C5D2CF"/>
            </a:solidFill>
            <a:prstDash val="solid"/>
          </a:ln>
        </p:spPr>
      </p:sp>
      <p:sp>
        <p:nvSpPr>
          <p:cNvPr id="10" name="Text 7"/>
          <p:cNvSpPr/>
          <p:nvPr/>
        </p:nvSpPr>
        <p:spPr>
          <a:xfrm>
            <a:off x="7277398" y="1896547"/>
            <a:ext cx="75486" cy="310158"/>
          </a:xfrm>
          <a:prstGeom prst="rect">
            <a:avLst/>
          </a:prstGeom>
          <a:noFill/>
          <a:ln/>
        </p:spPr>
        <p:txBody>
          <a:bodyPr wrap="none" rtlCol="0" anchor="t"/>
          <a:lstStyle/>
          <a:p>
            <a:pPr marL="0" indent="0" algn="ctr">
              <a:lnSpc>
                <a:spcPts val="2442"/>
              </a:lnSpc>
              <a:buNone/>
            </a:pPr>
            <a:r>
              <a:rPr lang="en-US" sz="1953" dirty="0">
                <a:solidFill>
                  <a:srgbClr val="2C3249"/>
                </a:solidFill>
                <a:latin typeface="Kanit" pitchFamily="34" charset="0"/>
                <a:ea typeface="Kanit" pitchFamily="34" charset="-122"/>
                <a:cs typeface="Kanit" pitchFamily="34" charset="-120"/>
              </a:rPr>
              <a:t>1</a:t>
            </a:r>
            <a:endParaRPr lang="en-US" sz="1953" dirty="0"/>
          </a:p>
        </p:txBody>
      </p:sp>
      <p:sp>
        <p:nvSpPr>
          <p:cNvPr id="11" name="Text 8"/>
          <p:cNvSpPr/>
          <p:nvPr/>
        </p:nvSpPr>
        <p:spPr>
          <a:xfrm>
            <a:off x="4338399" y="1901785"/>
            <a:ext cx="2067282" cy="258366"/>
          </a:xfrm>
          <a:prstGeom prst="rect">
            <a:avLst/>
          </a:prstGeom>
          <a:noFill/>
          <a:ln/>
        </p:spPr>
        <p:txBody>
          <a:bodyPr wrap="none" rtlCol="0" anchor="t"/>
          <a:lstStyle/>
          <a:p>
            <a:pPr marL="0" indent="0" algn="r">
              <a:lnSpc>
                <a:spcPts val="2035"/>
              </a:lnSpc>
              <a:buNone/>
            </a:pPr>
            <a:r>
              <a:rPr lang="en-US" dirty="0">
                <a:solidFill>
                  <a:schemeClr val="accent1"/>
                </a:solidFill>
                <a:effectLst>
                  <a:outerShdw blurRad="38100" dist="38100" dir="2700000" algn="tl">
                    <a:srgbClr val="000000">
                      <a:alpha val="43137"/>
                    </a:srgbClr>
                  </a:outerShdw>
                </a:effectLst>
                <a:ea typeface="Kanit" pitchFamily="34" charset="-122"/>
                <a:cs typeface="Kanit" pitchFamily="34" charset="-120"/>
              </a:rPr>
              <a:t>Yapay Zeka</a:t>
            </a:r>
            <a:endParaRPr lang="en-US" dirty="0">
              <a:solidFill>
                <a:schemeClr val="accent1"/>
              </a:solidFill>
              <a:effectLst>
                <a:outerShdw blurRad="38100" dist="38100" dir="2700000" algn="tl">
                  <a:srgbClr val="000000">
                    <a:alpha val="43137"/>
                  </a:srgbClr>
                </a:outerShdw>
              </a:effectLst>
            </a:endParaRPr>
          </a:p>
        </p:txBody>
      </p:sp>
      <p:sp>
        <p:nvSpPr>
          <p:cNvPr id="12" name="Text 9"/>
          <p:cNvSpPr/>
          <p:nvPr/>
        </p:nvSpPr>
        <p:spPr>
          <a:xfrm>
            <a:off x="3387328" y="2259330"/>
            <a:ext cx="3018353" cy="2381012"/>
          </a:xfrm>
          <a:prstGeom prst="rect">
            <a:avLst/>
          </a:prstGeom>
          <a:noFill/>
          <a:ln/>
        </p:spPr>
        <p:txBody>
          <a:bodyPr wrap="square" rtlCol="0" anchor="t"/>
          <a:lstStyle/>
          <a:p>
            <a:pPr marL="0" indent="0" algn="r">
              <a:lnSpc>
                <a:spcPts val="2084"/>
              </a:lnSpc>
              <a:buNone/>
            </a:pPr>
            <a:r>
              <a:rPr lang="en-US" sz="1600" dirty="0">
                <a:solidFill>
                  <a:srgbClr val="2C3249"/>
                </a:solidFill>
                <a:ea typeface="Martel Sans" pitchFamily="34" charset="-122"/>
                <a:cs typeface="Martel Sans" pitchFamily="34" charset="-120"/>
              </a:rPr>
              <a:t>Yapay zeka teknolojilerinin gelişimi, pek çok sektörde otomasyon, karar destek sistemleri ve kişiselleştirilmiş hizmetler sunma konusunda yazılım mühendislerinin öncü rolünü artıracaktır. Yapay zeka tabanlı uygulamalar, insan müdahalesini azaltarak iş süreçlerini optimize edecektir.</a:t>
            </a:r>
            <a:endParaRPr lang="en-US" sz="1600" dirty="0"/>
          </a:p>
        </p:txBody>
      </p:sp>
      <p:sp>
        <p:nvSpPr>
          <p:cNvPr id="13" name="Shape 10"/>
          <p:cNvSpPr/>
          <p:nvPr/>
        </p:nvSpPr>
        <p:spPr>
          <a:xfrm>
            <a:off x="7501235" y="2861965"/>
            <a:ext cx="578763" cy="32980"/>
          </a:xfrm>
          <a:prstGeom prst="roundRect">
            <a:avLst>
              <a:gd name="adj" fmla="val 225663"/>
            </a:avLst>
          </a:prstGeom>
          <a:solidFill>
            <a:srgbClr val="C5D2CF"/>
          </a:solidFill>
          <a:ln/>
        </p:spPr>
      </p:sp>
      <p:sp>
        <p:nvSpPr>
          <p:cNvPr id="14" name="Shape 11"/>
          <p:cNvSpPr/>
          <p:nvPr/>
        </p:nvSpPr>
        <p:spPr>
          <a:xfrm>
            <a:off x="7129165" y="2692479"/>
            <a:ext cx="372070" cy="372070"/>
          </a:xfrm>
          <a:prstGeom prst="roundRect">
            <a:avLst>
              <a:gd name="adj" fmla="val 20003"/>
            </a:avLst>
          </a:prstGeom>
          <a:solidFill>
            <a:srgbClr val="DFECE9"/>
          </a:solidFill>
          <a:ln w="7620">
            <a:solidFill>
              <a:srgbClr val="C5D2CF"/>
            </a:solidFill>
            <a:prstDash val="solid"/>
          </a:ln>
        </p:spPr>
      </p:sp>
      <p:sp>
        <p:nvSpPr>
          <p:cNvPr id="15" name="Text 12"/>
          <p:cNvSpPr/>
          <p:nvPr/>
        </p:nvSpPr>
        <p:spPr>
          <a:xfrm>
            <a:off x="7252395" y="2723436"/>
            <a:ext cx="125492" cy="310158"/>
          </a:xfrm>
          <a:prstGeom prst="rect">
            <a:avLst/>
          </a:prstGeom>
          <a:noFill/>
          <a:ln/>
        </p:spPr>
        <p:txBody>
          <a:bodyPr wrap="none" rtlCol="0" anchor="t"/>
          <a:lstStyle/>
          <a:p>
            <a:pPr marL="0" indent="0" algn="ctr">
              <a:lnSpc>
                <a:spcPts val="2442"/>
              </a:lnSpc>
              <a:buNone/>
            </a:pPr>
            <a:r>
              <a:rPr lang="en-US" sz="1953" dirty="0">
                <a:solidFill>
                  <a:srgbClr val="2C3249"/>
                </a:solidFill>
                <a:latin typeface="Kanit" pitchFamily="34" charset="0"/>
                <a:ea typeface="Kanit" pitchFamily="34" charset="-122"/>
                <a:cs typeface="Kanit" pitchFamily="34" charset="-120"/>
              </a:rPr>
              <a:t>2</a:t>
            </a:r>
            <a:endParaRPr lang="en-US" sz="1953" dirty="0"/>
          </a:p>
        </p:txBody>
      </p:sp>
      <p:sp>
        <p:nvSpPr>
          <p:cNvPr id="16" name="Text 13"/>
          <p:cNvSpPr/>
          <p:nvPr/>
        </p:nvSpPr>
        <p:spPr>
          <a:xfrm>
            <a:off x="8224718" y="2728674"/>
            <a:ext cx="2067282" cy="258366"/>
          </a:xfrm>
          <a:prstGeom prst="rect">
            <a:avLst/>
          </a:prstGeom>
          <a:noFill/>
          <a:ln/>
        </p:spPr>
        <p:txBody>
          <a:bodyPr wrap="none" rtlCol="0" anchor="t"/>
          <a:lstStyle/>
          <a:p>
            <a:pPr marL="0" indent="0" algn="l">
              <a:lnSpc>
                <a:spcPts val="2035"/>
              </a:lnSpc>
              <a:buNone/>
            </a:pPr>
            <a:r>
              <a:rPr lang="en-US" dirty="0">
                <a:solidFill>
                  <a:schemeClr val="accent1"/>
                </a:solidFill>
                <a:effectLst>
                  <a:outerShdw blurRad="38100" dist="38100" dir="2700000" algn="tl">
                    <a:srgbClr val="000000">
                      <a:alpha val="43137"/>
                    </a:srgbClr>
                  </a:outerShdw>
                </a:effectLst>
                <a:ea typeface="Kanit" pitchFamily="34" charset="-122"/>
                <a:cs typeface="Kanit" pitchFamily="34" charset="-120"/>
              </a:rPr>
              <a:t>Büyük Veri ve Analitik</a:t>
            </a:r>
            <a:endParaRPr lang="en-US" dirty="0">
              <a:solidFill>
                <a:schemeClr val="accent1"/>
              </a:solidFill>
              <a:effectLst>
                <a:outerShdw blurRad="38100" dist="38100" dir="2700000" algn="tl">
                  <a:srgbClr val="000000">
                    <a:alpha val="43137"/>
                  </a:srgbClr>
                </a:outerShdw>
              </a:effectLst>
            </a:endParaRPr>
          </a:p>
        </p:txBody>
      </p:sp>
      <p:sp>
        <p:nvSpPr>
          <p:cNvPr id="17" name="Text 14"/>
          <p:cNvSpPr/>
          <p:nvPr/>
        </p:nvSpPr>
        <p:spPr>
          <a:xfrm>
            <a:off x="8224718" y="3086219"/>
            <a:ext cx="3018353" cy="2381012"/>
          </a:xfrm>
          <a:prstGeom prst="rect">
            <a:avLst/>
          </a:prstGeom>
          <a:noFill/>
          <a:ln/>
        </p:spPr>
        <p:txBody>
          <a:bodyPr wrap="square" rtlCol="0" anchor="t"/>
          <a:lstStyle/>
          <a:p>
            <a:pPr marL="0" indent="0" algn="l">
              <a:lnSpc>
                <a:spcPts val="2084"/>
              </a:lnSpc>
              <a:buNone/>
            </a:pPr>
            <a:r>
              <a:rPr lang="en-US" sz="1600" dirty="0">
                <a:solidFill>
                  <a:srgbClr val="2C3249"/>
                </a:solidFill>
                <a:ea typeface="Martel Sans" pitchFamily="34" charset="-122"/>
                <a:cs typeface="Martel Sans" pitchFamily="34" charset="-120"/>
              </a:rPr>
              <a:t>Büyük veri ve analitik, organizasyonların karar alma süreçlerini iyileştirmek, yeni iş fırsatları yaratmak ve müşteri deneyimini geliştirmek için kullanılacaktır. Yazılım mühendisleri, veri depolama, işleme ve görselleştirme için gerekli altyapıyı oluşturacaktır.</a:t>
            </a:r>
            <a:endParaRPr lang="en-US" sz="1600" dirty="0"/>
          </a:p>
        </p:txBody>
      </p:sp>
      <p:sp>
        <p:nvSpPr>
          <p:cNvPr id="18" name="Shape 15"/>
          <p:cNvSpPr/>
          <p:nvPr/>
        </p:nvSpPr>
        <p:spPr>
          <a:xfrm>
            <a:off x="6550402" y="5269766"/>
            <a:ext cx="578763" cy="32980"/>
          </a:xfrm>
          <a:prstGeom prst="roundRect">
            <a:avLst>
              <a:gd name="adj" fmla="val 225663"/>
            </a:avLst>
          </a:prstGeom>
          <a:solidFill>
            <a:srgbClr val="C5D2CF"/>
          </a:solidFill>
          <a:ln/>
        </p:spPr>
      </p:sp>
      <p:sp>
        <p:nvSpPr>
          <p:cNvPr id="19" name="Shape 16"/>
          <p:cNvSpPr/>
          <p:nvPr/>
        </p:nvSpPr>
        <p:spPr>
          <a:xfrm>
            <a:off x="7129165" y="5100280"/>
            <a:ext cx="372070" cy="372070"/>
          </a:xfrm>
          <a:prstGeom prst="roundRect">
            <a:avLst>
              <a:gd name="adj" fmla="val 20003"/>
            </a:avLst>
          </a:prstGeom>
          <a:solidFill>
            <a:srgbClr val="DFECE9"/>
          </a:solidFill>
          <a:ln w="7620">
            <a:solidFill>
              <a:srgbClr val="C5D2CF"/>
            </a:solidFill>
            <a:prstDash val="solid"/>
          </a:ln>
        </p:spPr>
      </p:sp>
      <p:sp>
        <p:nvSpPr>
          <p:cNvPr id="20" name="Text 17"/>
          <p:cNvSpPr/>
          <p:nvPr/>
        </p:nvSpPr>
        <p:spPr>
          <a:xfrm>
            <a:off x="7251442" y="5131237"/>
            <a:ext cx="127516" cy="310158"/>
          </a:xfrm>
          <a:prstGeom prst="rect">
            <a:avLst/>
          </a:prstGeom>
          <a:noFill/>
          <a:ln/>
        </p:spPr>
        <p:txBody>
          <a:bodyPr wrap="none" rtlCol="0" anchor="t"/>
          <a:lstStyle/>
          <a:p>
            <a:pPr marL="0" indent="0" algn="ctr">
              <a:lnSpc>
                <a:spcPts val="2442"/>
              </a:lnSpc>
              <a:buNone/>
            </a:pPr>
            <a:r>
              <a:rPr lang="en-US" sz="1953" dirty="0">
                <a:solidFill>
                  <a:srgbClr val="2C3249"/>
                </a:solidFill>
                <a:latin typeface="Kanit" pitchFamily="34" charset="0"/>
                <a:ea typeface="Kanit" pitchFamily="34" charset="-122"/>
                <a:cs typeface="Kanit" pitchFamily="34" charset="-120"/>
              </a:rPr>
              <a:t>3</a:t>
            </a:r>
            <a:endParaRPr lang="en-US" sz="1953" dirty="0"/>
          </a:p>
        </p:txBody>
      </p:sp>
      <p:sp>
        <p:nvSpPr>
          <p:cNvPr id="21" name="Text 18"/>
          <p:cNvSpPr/>
          <p:nvPr/>
        </p:nvSpPr>
        <p:spPr>
          <a:xfrm>
            <a:off x="4178737" y="5136475"/>
            <a:ext cx="2226945" cy="258366"/>
          </a:xfrm>
          <a:prstGeom prst="rect">
            <a:avLst/>
          </a:prstGeom>
          <a:noFill/>
          <a:ln/>
        </p:spPr>
        <p:txBody>
          <a:bodyPr wrap="none" rtlCol="0" anchor="t"/>
          <a:lstStyle/>
          <a:p>
            <a:pPr marL="0" indent="0" algn="r">
              <a:lnSpc>
                <a:spcPts val="2035"/>
              </a:lnSpc>
              <a:buNone/>
            </a:pPr>
            <a:r>
              <a:rPr lang="en-US" dirty="0">
                <a:solidFill>
                  <a:schemeClr val="accent1"/>
                </a:solidFill>
                <a:effectLst>
                  <a:outerShdw blurRad="38100" dist="38100" dir="2700000" algn="tl">
                    <a:srgbClr val="000000">
                      <a:alpha val="43137"/>
                    </a:srgbClr>
                  </a:outerShdw>
                </a:effectLst>
                <a:ea typeface="Kanit" pitchFamily="34" charset="-122"/>
                <a:cs typeface="Kanit" pitchFamily="34" charset="-120"/>
              </a:rPr>
              <a:t>Nesnelerin İnterneti (IoT)</a:t>
            </a:r>
            <a:endParaRPr lang="en-US" dirty="0">
              <a:solidFill>
                <a:schemeClr val="accent1"/>
              </a:solidFill>
              <a:effectLst>
                <a:outerShdw blurRad="38100" dist="38100" dir="2700000" algn="tl">
                  <a:srgbClr val="000000">
                    <a:alpha val="43137"/>
                  </a:srgbClr>
                </a:outerShdw>
              </a:effectLst>
            </a:endParaRPr>
          </a:p>
        </p:txBody>
      </p:sp>
      <p:sp>
        <p:nvSpPr>
          <p:cNvPr id="22" name="Text 19"/>
          <p:cNvSpPr/>
          <p:nvPr/>
        </p:nvSpPr>
        <p:spPr>
          <a:xfrm>
            <a:off x="3387328" y="5494020"/>
            <a:ext cx="3018353" cy="1851898"/>
          </a:xfrm>
          <a:prstGeom prst="rect">
            <a:avLst/>
          </a:prstGeom>
          <a:noFill/>
          <a:ln/>
        </p:spPr>
        <p:txBody>
          <a:bodyPr wrap="square" rtlCol="0" anchor="t"/>
          <a:lstStyle/>
          <a:p>
            <a:pPr marL="0" indent="0" algn="r">
              <a:lnSpc>
                <a:spcPts val="2084"/>
              </a:lnSpc>
              <a:buNone/>
            </a:pPr>
            <a:r>
              <a:rPr lang="en-US" sz="1600" dirty="0">
                <a:solidFill>
                  <a:srgbClr val="2C3249"/>
                </a:solidFill>
                <a:ea typeface="Martel Sans" pitchFamily="34" charset="-122"/>
                <a:cs typeface="Martel Sans" pitchFamily="34" charset="-120"/>
              </a:rPr>
              <a:t>IoT cihazlarının yaygınlaşması, akıllı şehirler, akıllı evler ve akıllı fabrikalar gibi uygulamaların gelişmesini sağlayacaktır. Yazılım mühendisleri, IoT cihazlarının yazılımını geliştirerek bu teknolojilerin kullanımını yaygınlaştıracaktır.</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6"/>
            <a:ext cx="14630400" cy="8229600"/>
          </a:xfrm>
          <a:prstGeom prst="rect">
            <a:avLst/>
          </a:prstGeom>
          <a:solidFill>
            <a:srgbClr val="EBF4F3"/>
          </a:solidFill>
          <a:ln/>
        </p:spPr>
      </p:sp>
      <p:sp>
        <p:nvSpPr>
          <p:cNvPr id="4" name="Text 2"/>
          <p:cNvSpPr/>
          <p:nvPr/>
        </p:nvSpPr>
        <p:spPr>
          <a:xfrm>
            <a:off x="2154725" y="251034"/>
            <a:ext cx="9411462" cy="694373"/>
          </a:xfrm>
          <a:prstGeom prst="rect">
            <a:avLst/>
          </a:prstGeom>
          <a:noFill/>
          <a:ln/>
        </p:spPr>
        <p:txBody>
          <a:bodyPr wrap="none" rtlCol="0" anchor="t"/>
          <a:lstStyle/>
          <a:p>
            <a:pPr marL="0" indent="0" algn="ctr">
              <a:lnSpc>
                <a:spcPts val="5468"/>
              </a:lnSpc>
              <a:buNone/>
            </a:pPr>
            <a:r>
              <a:rPr lang="en-US" sz="4374" dirty="0">
                <a:solidFill>
                  <a:schemeClr val="accent1"/>
                </a:solidFill>
                <a:effectLst>
                  <a:outerShdw blurRad="38100" dist="38100" dir="2700000" algn="tl">
                    <a:srgbClr val="000000">
                      <a:alpha val="43137"/>
                    </a:srgbClr>
                  </a:outerShdw>
                </a:effectLst>
                <a:ea typeface="Kanit" pitchFamily="34" charset="-122"/>
                <a:cs typeface="Kanit" pitchFamily="34" charset="-120"/>
              </a:rPr>
              <a:t>Otonom Sistemlerin Yükselişi</a:t>
            </a:r>
            <a:endParaRPr lang="en-US" sz="4374" dirty="0">
              <a:solidFill>
                <a:schemeClr val="accent1"/>
              </a:solidFill>
              <a:effectLst>
                <a:outerShdw blurRad="38100" dist="38100" dir="2700000" algn="tl">
                  <a:srgbClr val="000000">
                    <a:alpha val="43137"/>
                  </a:srgbClr>
                </a:outerShdw>
              </a:effectLst>
            </a:endParaRPr>
          </a:p>
        </p:txBody>
      </p:sp>
      <p:sp>
        <p:nvSpPr>
          <p:cNvPr id="5" name="Text 3"/>
          <p:cNvSpPr/>
          <p:nvPr/>
        </p:nvSpPr>
        <p:spPr>
          <a:xfrm>
            <a:off x="1220872" y="3018348"/>
            <a:ext cx="3156347" cy="694373"/>
          </a:xfrm>
          <a:prstGeom prst="rect">
            <a:avLst/>
          </a:prstGeom>
          <a:noFill/>
          <a:ln/>
        </p:spPr>
        <p:txBody>
          <a:bodyPr wrap="square" rtlCol="0" anchor="t"/>
          <a:lstStyle/>
          <a:p>
            <a:pPr marL="0" indent="0">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Robotik Süreç Otomasyonu (RPA)</a:t>
            </a:r>
            <a:endParaRPr lang="en-US" sz="2187" dirty="0">
              <a:solidFill>
                <a:schemeClr val="accent1"/>
              </a:solidFill>
              <a:effectLst>
                <a:outerShdw blurRad="38100" dist="38100" dir="2700000" algn="tl">
                  <a:srgbClr val="000000">
                    <a:alpha val="43137"/>
                  </a:srgbClr>
                </a:outerShdw>
              </a:effectLst>
            </a:endParaRPr>
          </a:p>
        </p:txBody>
      </p:sp>
      <p:sp>
        <p:nvSpPr>
          <p:cNvPr id="6" name="Text 4"/>
          <p:cNvSpPr/>
          <p:nvPr/>
        </p:nvSpPr>
        <p:spPr>
          <a:xfrm>
            <a:off x="1220872" y="3934891"/>
            <a:ext cx="3156347" cy="2843213"/>
          </a:xfrm>
          <a:prstGeom prst="rect">
            <a:avLst/>
          </a:prstGeom>
          <a:noFill/>
          <a:ln/>
        </p:spPr>
        <p:txBody>
          <a:bodyPr wrap="square" rtlCol="0" anchor="t"/>
          <a:lstStyle/>
          <a:p>
            <a:pPr marL="0" indent="0">
              <a:lnSpc>
                <a:spcPts val="2799"/>
              </a:lnSpc>
              <a:buNone/>
            </a:pPr>
            <a:r>
              <a:rPr lang="en-US" sz="1750" dirty="0">
                <a:solidFill>
                  <a:srgbClr val="2C3249"/>
                </a:solidFill>
                <a:ea typeface="Martel Sans" pitchFamily="34" charset="-122"/>
                <a:cs typeface="Martel Sans" pitchFamily="34" charset="-120"/>
              </a:rPr>
              <a:t>RPA, rutin ve tekrarlayan iş süreçlerini otomatize ederek insan müdahalesini azaltacaktır. Yazılım mühendisleri, RPA çözümlerinin geliştirilmesi ve uygulanması konusunda öncü rol oynayacaktır.</a:t>
            </a:r>
            <a:endParaRPr lang="en-US" sz="1750" dirty="0"/>
          </a:p>
        </p:txBody>
      </p:sp>
      <p:sp>
        <p:nvSpPr>
          <p:cNvPr id="7" name="Text 5"/>
          <p:cNvSpPr/>
          <p:nvPr/>
        </p:nvSpPr>
        <p:spPr>
          <a:xfrm>
            <a:off x="5743932" y="4312131"/>
            <a:ext cx="2777490" cy="347186"/>
          </a:xfrm>
          <a:prstGeom prst="rect">
            <a:avLst/>
          </a:prstGeom>
          <a:noFill/>
          <a:ln/>
        </p:spPr>
        <p:txBody>
          <a:bodyPr wrap="none" rtlCol="0" anchor="t"/>
          <a:lstStyle/>
          <a:p>
            <a:pPr marL="0" indent="0">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Otonom Araçlar</a:t>
            </a:r>
            <a:endParaRPr lang="en-US" sz="2187" dirty="0">
              <a:solidFill>
                <a:schemeClr val="accent1"/>
              </a:solidFill>
              <a:effectLst>
                <a:outerShdw blurRad="38100" dist="38100" dir="2700000" algn="tl">
                  <a:srgbClr val="000000">
                    <a:alpha val="43137"/>
                  </a:srgbClr>
                </a:outerShdw>
              </a:effectLst>
            </a:endParaRPr>
          </a:p>
        </p:txBody>
      </p:sp>
      <p:sp>
        <p:nvSpPr>
          <p:cNvPr id="8" name="Text 6"/>
          <p:cNvSpPr/>
          <p:nvPr/>
        </p:nvSpPr>
        <p:spPr>
          <a:xfrm>
            <a:off x="5743932" y="4881487"/>
            <a:ext cx="3156347" cy="2843213"/>
          </a:xfrm>
          <a:prstGeom prst="rect">
            <a:avLst/>
          </a:prstGeom>
          <a:noFill/>
          <a:ln/>
        </p:spPr>
        <p:txBody>
          <a:bodyPr wrap="square" rtlCol="0" anchor="t"/>
          <a:lstStyle/>
          <a:p>
            <a:pPr marL="0" indent="0">
              <a:lnSpc>
                <a:spcPts val="2799"/>
              </a:lnSpc>
              <a:buNone/>
            </a:pPr>
            <a:r>
              <a:rPr lang="en-US" sz="1750" dirty="0">
                <a:solidFill>
                  <a:srgbClr val="2C3249"/>
                </a:solidFill>
                <a:ea typeface="Martel Sans" pitchFamily="34" charset="-122"/>
                <a:cs typeface="Martel Sans" pitchFamily="34" charset="-120"/>
              </a:rPr>
              <a:t>Sürücüsüz araçlar, lojistik, nakliye ve ulaşım sektörlerinde köklü değişikliklere yol açacaktır. Yazılım mühendisleri, bu araçların yazılımlarını geliştirerek güvenli ve verimli çalışmalarını sağlayacaktır.</a:t>
            </a:r>
            <a:endParaRPr lang="en-US" sz="1750" dirty="0"/>
          </a:p>
        </p:txBody>
      </p:sp>
      <p:sp>
        <p:nvSpPr>
          <p:cNvPr id="9" name="Text 7"/>
          <p:cNvSpPr/>
          <p:nvPr/>
        </p:nvSpPr>
        <p:spPr>
          <a:xfrm>
            <a:off x="9731972" y="2755702"/>
            <a:ext cx="2777490" cy="347186"/>
          </a:xfrm>
          <a:prstGeom prst="rect">
            <a:avLst/>
          </a:prstGeom>
          <a:noFill/>
          <a:ln/>
        </p:spPr>
        <p:txBody>
          <a:bodyPr wrap="none" rtlCol="0" anchor="t"/>
          <a:lstStyle/>
          <a:p>
            <a:pPr marL="0" indent="0">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Akıllı Fabrikalar</a:t>
            </a:r>
            <a:endParaRPr lang="en-US" sz="2187" dirty="0">
              <a:solidFill>
                <a:schemeClr val="accent1"/>
              </a:solidFill>
              <a:effectLst>
                <a:outerShdw blurRad="38100" dist="38100" dir="2700000" algn="tl">
                  <a:srgbClr val="000000">
                    <a:alpha val="43137"/>
                  </a:srgbClr>
                </a:outerShdw>
              </a:effectLst>
            </a:endParaRPr>
          </a:p>
        </p:txBody>
      </p:sp>
      <p:sp>
        <p:nvSpPr>
          <p:cNvPr id="10" name="Text 8"/>
          <p:cNvSpPr/>
          <p:nvPr/>
        </p:nvSpPr>
        <p:spPr>
          <a:xfrm>
            <a:off x="9731972" y="3325058"/>
            <a:ext cx="3156347" cy="3198614"/>
          </a:xfrm>
          <a:prstGeom prst="rect">
            <a:avLst/>
          </a:prstGeom>
          <a:noFill/>
          <a:ln/>
        </p:spPr>
        <p:txBody>
          <a:bodyPr wrap="square" rtlCol="0" anchor="t"/>
          <a:lstStyle/>
          <a:p>
            <a:pPr marL="0" indent="0">
              <a:lnSpc>
                <a:spcPts val="2799"/>
              </a:lnSpc>
              <a:buNone/>
            </a:pPr>
            <a:r>
              <a:rPr lang="en-US" sz="1750" dirty="0">
                <a:solidFill>
                  <a:srgbClr val="2C3249"/>
                </a:solidFill>
                <a:ea typeface="Martel Sans" pitchFamily="34" charset="-122"/>
                <a:cs typeface="Martel Sans" pitchFamily="34" charset="-120"/>
              </a:rPr>
              <a:t>Akıllı fabrikalar, IoT cihazları, yapay zeka ve otomasyon teknolojilerini kullanarak üretim süreçlerini optimize edecektir. Yazılım mühendisleri, bu sistemlerin tasarlanması, entegrasyonu ve yönetiminde anahtar rol oynayacaktır.</a:t>
            </a:r>
            <a:endParaRPr lang="en-US" sz="1750" dirty="0"/>
          </a:p>
        </p:txBody>
      </p:sp>
      <p:pic>
        <p:nvPicPr>
          <p:cNvPr id="2052" name="Picture 4" descr="Dikkat Çeken 5 Otonom Araç | RentiCa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1674" y="1167577"/>
            <a:ext cx="4344225" cy="28961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4282" y="-11733"/>
            <a:ext cx="14630400" cy="8229600"/>
          </a:xfrm>
          <a:prstGeom prst="rect">
            <a:avLst/>
          </a:prstGeom>
          <a:solidFill>
            <a:srgbClr val="FFFFFF"/>
          </a:solidFill>
          <a:ln/>
        </p:spPr>
      </p:sp>
      <p:sp>
        <p:nvSpPr>
          <p:cNvPr id="4" name="Text 2"/>
          <p:cNvSpPr/>
          <p:nvPr/>
        </p:nvSpPr>
        <p:spPr>
          <a:xfrm>
            <a:off x="4072890" y="-2039"/>
            <a:ext cx="6484620" cy="694373"/>
          </a:xfrm>
          <a:prstGeom prst="rect">
            <a:avLst/>
          </a:prstGeom>
          <a:noFill/>
          <a:ln/>
        </p:spPr>
        <p:txBody>
          <a:bodyPr wrap="none" rtlCol="0" anchor="t"/>
          <a:lstStyle/>
          <a:p>
            <a:pPr marL="0" indent="0">
              <a:lnSpc>
                <a:spcPts val="5468"/>
              </a:lnSpc>
              <a:buNone/>
            </a:pPr>
            <a:r>
              <a:rPr lang="en-US" sz="4374" dirty="0">
                <a:solidFill>
                  <a:schemeClr val="accent1"/>
                </a:solidFill>
                <a:effectLst>
                  <a:outerShdw blurRad="38100" dist="38100" dir="2700000" algn="tl">
                    <a:srgbClr val="000000">
                      <a:alpha val="43137"/>
                    </a:srgbClr>
                  </a:outerShdw>
                </a:effectLst>
                <a:ea typeface="Kanit" pitchFamily="34" charset="-122"/>
                <a:cs typeface="Kanit" pitchFamily="34" charset="-120"/>
              </a:rPr>
              <a:t>Akıllı ve Bağlantılı Cihazlar</a:t>
            </a:r>
            <a:endParaRPr lang="en-US" sz="4374" dirty="0">
              <a:solidFill>
                <a:schemeClr val="accent1"/>
              </a:solidFill>
              <a:effectLst>
                <a:outerShdw blurRad="38100" dist="38100" dir="2700000" algn="tl">
                  <a:srgbClr val="000000">
                    <a:alpha val="43137"/>
                  </a:srgbClr>
                </a:outerShdw>
              </a:effectLst>
            </a:endParaRPr>
          </a:p>
        </p:txBody>
      </p:sp>
      <p:pic>
        <p:nvPicPr>
          <p:cNvPr id="5" name="Image 0" descr="preencoded.png"/>
          <p:cNvPicPr>
            <a:picLocks noChangeAspect="1"/>
          </p:cNvPicPr>
          <p:nvPr/>
        </p:nvPicPr>
        <p:blipFill>
          <a:blip r:embed="rId3"/>
          <a:stretch>
            <a:fillRect/>
          </a:stretch>
        </p:blipFill>
        <p:spPr>
          <a:xfrm>
            <a:off x="2132769" y="3477331"/>
            <a:ext cx="444341" cy="444341"/>
          </a:xfrm>
          <a:prstGeom prst="rect">
            <a:avLst/>
          </a:prstGeom>
        </p:spPr>
      </p:pic>
      <p:sp>
        <p:nvSpPr>
          <p:cNvPr id="6" name="Text 3"/>
          <p:cNvSpPr/>
          <p:nvPr/>
        </p:nvSpPr>
        <p:spPr>
          <a:xfrm>
            <a:off x="2554408" y="3477331"/>
            <a:ext cx="2388632" cy="347186"/>
          </a:xfrm>
          <a:prstGeom prst="rect">
            <a:avLst/>
          </a:prstGeom>
          <a:noFill/>
          <a:ln/>
        </p:spPr>
        <p:txBody>
          <a:bodyPr wrap="none" rtlCol="0" anchor="t"/>
          <a:lstStyle/>
          <a:p>
            <a:pPr marL="0" indent="0" algn="l">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Akıllı Evler</a:t>
            </a:r>
            <a:endParaRPr lang="en-US" sz="2187" dirty="0">
              <a:solidFill>
                <a:schemeClr val="accent1"/>
              </a:solidFill>
              <a:effectLst>
                <a:outerShdw blurRad="38100" dist="38100" dir="2700000" algn="tl">
                  <a:srgbClr val="000000">
                    <a:alpha val="43137"/>
                  </a:srgbClr>
                </a:outerShdw>
              </a:effectLst>
            </a:endParaRPr>
          </a:p>
        </p:txBody>
      </p:sp>
      <p:sp>
        <p:nvSpPr>
          <p:cNvPr id="7" name="Text 4"/>
          <p:cNvSpPr/>
          <p:nvPr/>
        </p:nvSpPr>
        <p:spPr>
          <a:xfrm>
            <a:off x="2037993" y="4070236"/>
            <a:ext cx="2388632" cy="4264819"/>
          </a:xfrm>
          <a:prstGeom prst="rect">
            <a:avLst/>
          </a:prstGeom>
          <a:noFill/>
          <a:ln/>
        </p:spPr>
        <p:txBody>
          <a:bodyPr wrap="square" rtlCol="0" anchor="t"/>
          <a:lstStyle/>
          <a:p>
            <a:pPr marL="0" indent="0" algn="l">
              <a:lnSpc>
                <a:spcPts val="2799"/>
              </a:lnSpc>
              <a:buNone/>
            </a:pPr>
            <a:r>
              <a:rPr lang="en-US" sz="1750" dirty="0">
                <a:solidFill>
                  <a:srgbClr val="2C3249"/>
                </a:solidFill>
                <a:ea typeface="Martel Sans" pitchFamily="34" charset="-122"/>
                <a:cs typeface="Martel Sans" pitchFamily="34" charset="-120"/>
              </a:rPr>
              <a:t>Akıllı ev teknolojileri, enerji tasarrufu, güvenlik ve konfor sağlayarak yaşam kalitesini artıracaktır. Yazılım mühendisleri, bu cihazların uyumlu çalışmasını sağlayacak ve ev sakinleri için kullanımı kolay arayüzler geliştirecektir.</a:t>
            </a:r>
            <a:endParaRPr lang="en-US" sz="1750" dirty="0"/>
          </a:p>
        </p:txBody>
      </p:sp>
      <p:pic>
        <p:nvPicPr>
          <p:cNvPr id="8" name="Image 1" descr="preencoded.png"/>
          <p:cNvPicPr>
            <a:picLocks noChangeAspect="1"/>
          </p:cNvPicPr>
          <p:nvPr/>
        </p:nvPicPr>
        <p:blipFill>
          <a:blip r:embed="rId4"/>
          <a:stretch>
            <a:fillRect/>
          </a:stretch>
        </p:blipFill>
        <p:spPr>
          <a:xfrm>
            <a:off x="4701513" y="1174759"/>
            <a:ext cx="444341" cy="444341"/>
          </a:xfrm>
          <a:prstGeom prst="rect">
            <a:avLst/>
          </a:prstGeom>
        </p:spPr>
      </p:pic>
      <p:sp>
        <p:nvSpPr>
          <p:cNvPr id="9" name="Text 5"/>
          <p:cNvSpPr/>
          <p:nvPr/>
        </p:nvSpPr>
        <p:spPr>
          <a:xfrm>
            <a:off x="5144373" y="987439"/>
            <a:ext cx="2388632" cy="694373"/>
          </a:xfrm>
          <a:prstGeom prst="rect">
            <a:avLst/>
          </a:prstGeom>
          <a:noFill/>
          <a:ln/>
        </p:spPr>
        <p:txBody>
          <a:bodyPr wrap="square" rtlCol="0" anchor="t"/>
          <a:lstStyle/>
          <a:p>
            <a:pPr marL="0" indent="0" algn="l">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Giyilebilir Teknolojiler</a:t>
            </a:r>
            <a:endParaRPr lang="en-US" sz="2187" dirty="0">
              <a:solidFill>
                <a:schemeClr val="accent1"/>
              </a:solidFill>
              <a:effectLst>
                <a:outerShdw blurRad="38100" dist="38100" dir="2700000" algn="tl">
                  <a:srgbClr val="000000">
                    <a:alpha val="43137"/>
                  </a:srgbClr>
                </a:outerShdw>
              </a:effectLst>
            </a:endParaRPr>
          </a:p>
        </p:txBody>
      </p:sp>
      <p:sp>
        <p:nvSpPr>
          <p:cNvPr id="10" name="Text 6"/>
          <p:cNvSpPr/>
          <p:nvPr/>
        </p:nvSpPr>
        <p:spPr>
          <a:xfrm>
            <a:off x="4688195" y="1826690"/>
            <a:ext cx="2388632" cy="3909417"/>
          </a:xfrm>
          <a:prstGeom prst="rect">
            <a:avLst/>
          </a:prstGeom>
          <a:noFill/>
          <a:ln/>
        </p:spPr>
        <p:txBody>
          <a:bodyPr wrap="square" rtlCol="0" anchor="t"/>
          <a:lstStyle/>
          <a:p>
            <a:pPr marL="0" indent="0" algn="l">
              <a:lnSpc>
                <a:spcPts val="2799"/>
              </a:lnSpc>
              <a:buNone/>
            </a:pPr>
            <a:r>
              <a:rPr lang="en-US" sz="1750" dirty="0">
                <a:solidFill>
                  <a:srgbClr val="2C3249"/>
                </a:solidFill>
                <a:ea typeface="Martel Sans" pitchFamily="34" charset="-122"/>
                <a:cs typeface="Martel Sans" pitchFamily="34" charset="-120"/>
              </a:rPr>
              <a:t>Giyilebilir cihazlar, sağlık takibi, fitness ve kişiselleştirilmiş hizmetler sunmak için kullanılacaktır. Yazılım mühendisleri, bu cihazların yazılımlarını geliştirerek kullanıcı deneyimini iyileştirecektir.</a:t>
            </a:r>
            <a:endParaRPr lang="en-US" sz="1750" dirty="0"/>
          </a:p>
        </p:txBody>
      </p:sp>
      <p:pic>
        <p:nvPicPr>
          <p:cNvPr id="11" name="Image 2" descr="preencoded.png"/>
          <p:cNvPicPr>
            <a:picLocks noChangeAspect="1"/>
          </p:cNvPicPr>
          <p:nvPr/>
        </p:nvPicPr>
        <p:blipFill>
          <a:blip r:embed="rId5"/>
          <a:stretch>
            <a:fillRect/>
          </a:stretch>
        </p:blipFill>
        <p:spPr>
          <a:xfrm>
            <a:off x="7481768" y="3808538"/>
            <a:ext cx="444341" cy="444341"/>
          </a:xfrm>
          <a:prstGeom prst="rect">
            <a:avLst/>
          </a:prstGeom>
        </p:spPr>
      </p:pic>
      <p:sp>
        <p:nvSpPr>
          <p:cNvPr id="12" name="Text 7"/>
          <p:cNvSpPr/>
          <p:nvPr/>
        </p:nvSpPr>
        <p:spPr>
          <a:xfrm>
            <a:off x="8026513" y="3881661"/>
            <a:ext cx="2002700" cy="347186"/>
          </a:xfrm>
          <a:prstGeom prst="rect">
            <a:avLst/>
          </a:prstGeom>
          <a:noFill/>
          <a:ln/>
        </p:spPr>
        <p:txBody>
          <a:bodyPr wrap="none" rtlCol="0" anchor="t"/>
          <a:lstStyle/>
          <a:p>
            <a:pPr marL="0" indent="0" algn="l">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Akıllı Şehirler</a:t>
            </a:r>
            <a:endParaRPr lang="en-US" sz="2187" dirty="0">
              <a:solidFill>
                <a:schemeClr val="accent1"/>
              </a:solidFill>
              <a:effectLst>
                <a:outerShdw blurRad="38100" dist="38100" dir="2700000" algn="tl">
                  <a:srgbClr val="000000">
                    <a:alpha val="43137"/>
                  </a:srgbClr>
                </a:outerShdw>
              </a:effectLst>
            </a:endParaRPr>
          </a:p>
        </p:txBody>
      </p:sp>
      <p:sp>
        <p:nvSpPr>
          <p:cNvPr id="13" name="Text 8"/>
          <p:cNvSpPr/>
          <p:nvPr/>
        </p:nvSpPr>
        <p:spPr>
          <a:xfrm>
            <a:off x="7481768" y="4362078"/>
            <a:ext cx="2388632" cy="4264819"/>
          </a:xfrm>
          <a:prstGeom prst="rect">
            <a:avLst/>
          </a:prstGeom>
          <a:noFill/>
          <a:ln/>
        </p:spPr>
        <p:txBody>
          <a:bodyPr wrap="square" rtlCol="0" anchor="t"/>
          <a:lstStyle/>
          <a:p>
            <a:pPr marL="0" indent="0" algn="l">
              <a:lnSpc>
                <a:spcPts val="2799"/>
              </a:lnSpc>
              <a:buNone/>
            </a:pPr>
            <a:r>
              <a:rPr lang="en-US" sz="1750" dirty="0">
                <a:solidFill>
                  <a:srgbClr val="2C3249"/>
                </a:solidFill>
                <a:ea typeface="Martel Sans" pitchFamily="34" charset="-122"/>
                <a:cs typeface="Martel Sans" pitchFamily="34" charset="-120"/>
              </a:rPr>
              <a:t>Akıllı şehir teknolojileri, kentsel hizmetlerin verimli ve sürdürülebilir bir şekilde sunulmasını sağlayacaktır. Yazılım mühendisleri, altyapı yönetimi, trafik kontrolü, atık yönetimi gibi konularda çözümler geliştirecektir.</a:t>
            </a:r>
            <a:endParaRPr lang="en-US" sz="1750" dirty="0"/>
          </a:p>
        </p:txBody>
      </p:sp>
      <p:pic>
        <p:nvPicPr>
          <p:cNvPr id="14" name="Image 3" descr="preencoded.png"/>
          <p:cNvPicPr>
            <a:picLocks noChangeAspect="1"/>
          </p:cNvPicPr>
          <p:nvPr/>
        </p:nvPicPr>
        <p:blipFill>
          <a:blip r:embed="rId6"/>
          <a:stretch>
            <a:fillRect/>
          </a:stretch>
        </p:blipFill>
        <p:spPr>
          <a:xfrm>
            <a:off x="10093940" y="1110257"/>
            <a:ext cx="444341" cy="444341"/>
          </a:xfrm>
          <a:prstGeom prst="rect">
            <a:avLst/>
          </a:prstGeom>
        </p:spPr>
      </p:pic>
      <p:sp>
        <p:nvSpPr>
          <p:cNvPr id="15" name="Text 9"/>
          <p:cNvSpPr/>
          <p:nvPr/>
        </p:nvSpPr>
        <p:spPr>
          <a:xfrm>
            <a:off x="10557510" y="958488"/>
            <a:ext cx="2388751" cy="694373"/>
          </a:xfrm>
          <a:prstGeom prst="rect">
            <a:avLst/>
          </a:prstGeom>
          <a:noFill/>
          <a:ln/>
        </p:spPr>
        <p:txBody>
          <a:bodyPr wrap="square" rtlCol="0" anchor="t"/>
          <a:lstStyle/>
          <a:p>
            <a:pPr marL="0" indent="0" algn="l">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Endüstriyel Otomasyon</a:t>
            </a:r>
            <a:endParaRPr lang="en-US" sz="2187" dirty="0">
              <a:solidFill>
                <a:schemeClr val="accent1"/>
              </a:solidFill>
              <a:effectLst>
                <a:outerShdw blurRad="38100" dist="38100" dir="2700000" algn="tl">
                  <a:srgbClr val="000000">
                    <a:alpha val="43137"/>
                  </a:srgbClr>
                </a:outerShdw>
              </a:effectLst>
            </a:endParaRPr>
          </a:p>
        </p:txBody>
      </p:sp>
      <p:sp>
        <p:nvSpPr>
          <p:cNvPr id="16" name="Text 10"/>
          <p:cNvSpPr/>
          <p:nvPr/>
        </p:nvSpPr>
        <p:spPr>
          <a:xfrm>
            <a:off x="10107422" y="1764603"/>
            <a:ext cx="2388751" cy="4264819"/>
          </a:xfrm>
          <a:prstGeom prst="rect">
            <a:avLst/>
          </a:prstGeom>
          <a:noFill/>
          <a:ln/>
        </p:spPr>
        <p:txBody>
          <a:bodyPr wrap="square" rtlCol="0" anchor="t"/>
          <a:lstStyle/>
          <a:p>
            <a:pPr marL="0" indent="0" algn="l">
              <a:lnSpc>
                <a:spcPts val="2799"/>
              </a:lnSpc>
              <a:buNone/>
            </a:pPr>
            <a:r>
              <a:rPr lang="en-US" sz="1750" dirty="0">
                <a:solidFill>
                  <a:srgbClr val="2C3249"/>
                </a:solidFill>
                <a:ea typeface="Martel Sans" pitchFamily="34" charset="-122"/>
                <a:cs typeface="Martel Sans" pitchFamily="34" charset="-120"/>
              </a:rPr>
              <a:t>Endüstriyel IoT ve otomasyon teknolojileri, üretim süreçlerini optimize ederek verimlilik ve kaliteyi artıracaktır. Yazılım mühendisleri, bu sistemlerin tasarımı, entegrasyonu ve kontrolünden sorumlu olacaktır.</a:t>
            </a:r>
            <a:endParaRPr lang="en-US" sz="1750" dirty="0"/>
          </a:p>
        </p:txBody>
      </p:sp>
      <p:pic>
        <p:nvPicPr>
          <p:cNvPr id="1026" name="Picture 2" descr="Visioforce Automation Hong Kong - Smart Home, home automatio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3710" y="675098"/>
            <a:ext cx="3742915" cy="26536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hat the heck is a Smart City? - Aliga, s.r.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289285" y="1690498"/>
            <a:ext cx="2581115" cy="172074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iyilebilir Teknolojide Tüketicinin Favorisi Belli Oldu | Marketing Türkiy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77158" y="5943698"/>
            <a:ext cx="2904609" cy="176060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ndüstriyel Otomasyon &amp; Robot Uygulamaları | PNB Mühendislik"/>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275341" y="5731547"/>
            <a:ext cx="3323927" cy="22159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623363" y="573346"/>
            <a:ext cx="9383673" cy="682347"/>
          </a:xfrm>
          <a:prstGeom prst="rect">
            <a:avLst/>
          </a:prstGeom>
          <a:noFill/>
          <a:ln/>
        </p:spPr>
        <p:txBody>
          <a:bodyPr wrap="none" rtlCol="0" anchor="t"/>
          <a:lstStyle/>
          <a:p>
            <a:pPr marL="0" indent="0">
              <a:lnSpc>
                <a:spcPts val="5373"/>
              </a:lnSpc>
              <a:buNone/>
            </a:pPr>
            <a:r>
              <a:rPr lang="en-US" sz="4298" dirty="0">
                <a:solidFill>
                  <a:schemeClr val="accent1"/>
                </a:solidFill>
                <a:effectLst>
                  <a:outerShdw blurRad="38100" dist="38100" dir="2700000" algn="tl">
                    <a:srgbClr val="000000">
                      <a:alpha val="43137"/>
                    </a:srgbClr>
                  </a:outerShdw>
                </a:effectLst>
                <a:ea typeface="Kanit" pitchFamily="34" charset="-122"/>
                <a:cs typeface="Kanit" pitchFamily="34" charset="-120"/>
              </a:rPr>
              <a:t>Büyük Veri Analitikleri ve Veri Yönetimi</a:t>
            </a:r>
            <a:endParaRPr lang="en-US" sz="4298" dirty="0">
              <a:solidFill>
                <a:schemeClr val="accent1"/>
              </a:solidFill>
              <a:effectLst>
                <a:outerShdw blurRad="38100" dist="38100" dir="2700000" algn="tl">
                  <a:srgbClr val="000000">
                    <a:alpha val="43137"/>
                  </a:srgbClr>
                </a:outerShdw>
              </a:effectLst>
            </a:endParaRPr>
          </a:p>
        </p:txBody>
      </p:sp>
      <p:sp>
        <p:nvSpPr>
          <p:cNvPr id="5" name="Shape 3"/>
          <p:cNvSpPr/>
          <p:nvPr/>
        </p:nvSpPr>
        <p:spPr>
          <a:xfrm>
            <a:off x="416510" y="1719977"/>
            <a:ext cx="5076825" cy="3019782"/>
          </a:xfrm>
          <a:prstGeom prst="roundRect">
            <a:avLst>
              <a:gd name="adj" fmla="val 3254"/>
            </a:avLst>
          </a:prstGeom>
          <a:solidFill>
            <a:srgbClr val="DFECE9"/>
          </a:solidFill>
          <a:ln w="7620">
            <a:solidFill>
              <a:srgbClr val="C5D2CF"/>
            </a:solidFill>
            <a:prstDash val="solid"/>
          </a:ln>
        </p:spPr>
      </p:sp>
      <p:sp>
        <p:nvSpPr>
          <p:cNvPr id="6" name="Text 4"/>
          <p:cNvSpPr/>
          <p:nvPr/>
        </p:nvSpPr>
        <p:spPr>
          <a:xfrm>
            <a:off x="642371" y="1945838"/>
            <a:ext cx="2953583" cy="341114"/>
          </a:xfrm>
          <a:prstGeom prst="rect">
            <a:avLst/>
          </a:prstGeom>
          <a:noFill/>
          <a:ln/>
        </p:spPr>
        <p:txBody>
          <a:bodyPr wrap="none" rtlCol="0" anchor="t"/>
          <a:lstStyle/>
          <a:p>
            <a:pPr marL="0" indent="0">
              <a:lnSpc>
                <a:spcPts val="2686"/>
              </a:lnSpc>
              <a:buNone/>
            </a:pPr>
            <a:r>
              <a:rPr lang="en-US" sz="2149" dirty="0">
                <a:solidFill>
                  <a:schemeClr val="accent1"/>
                </a:solidFill>
                <a:effectLst>
                  <a:outerShdw blurRad="38100" dist="38100" dir="2700000" algn="tl">
                    <a:srgbClr val="000000">
                      <a:alpha val="43137"/>
                    </a:srgbClr>
                  </a:outerShdw>
                </a:effectLst>
                <a:ea typeface="Kanit" pitchFamily="34" charset="-122"/>
                <a:cs typeface="Kanit" pitchFamily="34" charset="-120"/>
              </a:rPr>
              <a:t>Veri Depolama ve İşleme</a:t>
            </a:r>
            <a:endParaRPr lang="en-US" sz="2149" dirty="0">
              <a:solidFill>
                <a:schemeClr val="accent1"/>
              </a:solidFill>
              <a:effectLst>
                <a:outerShdw blurRad="38100" dist="38100" dir="2700000" algn="tl">
                  <a:srgbClr val="000000">
                    <a:alpha val="43137"/>
                  </a:srgbClr>
                </a:outerShdw>
              </a:effectLst>
            </a:endParaRPr>
          </a:p>
        </p:txBody>
      </p:sp>
      <p:sp>
        <p:nvSpPr>
          <p:cNvPr id="7" name="Text 5"/>
          <p:cNvSpPr/>
          <p:nvPr/>
        </p:nvSpPr>
        <p:spPr>
          <a:xfrm>
            <a:off x="642371" y="2417921"/>
            <a:ext cx="4625102" cy="2095976"/>
          </a:xfrm>
          <a:prstGeom prst="rect">
            <a:avLst/>
          </a:prstGeom>
          <a:noFill/>
          <a:ln/>
        </p:spPr>
        <p:txBody>
          <a:bodyPr wrap="square" rtlCol="0" anchor="t"/>
          <a:lstStyle/>
          <a:p>
            <a:pPr marL="0" indent="0">
              <a:lnSpc>
                <a:spcPts val="2751"/>
              </a:lnSpc>
              <a:buNone/>
            </a:pPr>
            <a:r>
              <a:rPr lang="en-US" sz="1719" dirty="0">
                <a:solidFill>
                  <a:srgbClr val="2C3249"/>
                </a:solidFill>
                <a:ea typeface="Martel Sans" pitchFamily="34" charset="-122"/>
                <a:cs typeface="Martel Sans" pitchFamily="34" charset="-120"/>
              </a:rPr>
              <a:t>Yazılım mühendisleri, büyük veri setlerinin etkin bir şekilde depolanması, işlenmesi ve analiz edilmesi için gerekli altyapıyı oluşturacaktır. Bulut bilişim, Hadoop ve NoSQL gibi teknolojiler, veri yönetiminin temel bileşenleri olacaktır.</a:t>
            </a:r>
            <a:endParaRPr lang="en-US" sz="1719" dirty="0"/>
          </a:p>
        </p:txBody>
      </p:sp>
      <p:sp>
        <p:nvSpPr>
          <p:cNvPr id="8" name="Shape 6"/>
          <p:cNvSpPr/>
          <p:nvPr/>
        </p:nvSpPr>
        <p:spPr>
          <a:xfrm>
            <a:off x="5711576" y="1719977"/>
            <a:ext cx="5076825" cy="3019782"/>
          </a:xfrm>
          <a:prstGeom prst="roundRect">
            <a:avLst>
              <a:gd name="adj" fmla="val 3254"/>
            </a:avLst>
          </a:prstGeom>
          <a:solidFill>
            <a:srgbClr val="DFECE9"/>
          </a:solidFill>
          <a:ln w="7620">
            <a:solidFill>
              <a:srgbClr val="C5D2CF"/>
            </a:solidFill>
            <a:prstDash val="solid"/>
          </a:ln>
        </p:spPr>
      </p:sp>
      <p:sp>
        <p:nvSpPr>
          <p:cNvPr id="9" name="Text 7"/>
          <p:cNvSpPr/>
          <p:nvPr/>
        </p:nvSpPr>
        <p:spPr>
          <a:xfrm>
            <a:off x="5937438" y="1945838"/>
            <a:ext cx="2729389" cy="341114"/>
          </a:xfrm>
          <a:prstGeom prst="rect">
            <a:avLst/>
          </a:prstGeom>
          <a:noFill/>
          <a:ln/>
        </p:spPr>
        <p:txBody>
          <a:bodyPr wrap="none" rtlCol="0" anchor="t"/>
          <a:lstStyle/>
          <a:p>
            <a:pPr marL="0" indent="0">
              <a:lnSpc>
                <a:spcPts val="2686"/>
              </a:lnSpc>
              <a:buNone/>
            </a:pPr>
            <a:r>
              <a:rPr lang="en-US" sz="2149" dirty="0">
                <a:solidFill>
                  <a:schemeClr val="accent1"/>
                </a:solidFill>
                <a:effectLst>
                  <a:outerShdw blurRad="38100" dist="38100" dir="2700000" algn="tl">
                    <a:srgbClr val="000000">
                      <a:alpha val="43137"/>
                    </a:srgbClr>
                  </a:outerShdw>
                </a:effectLst>
                <a:ea typeface="Kanit" pitchFamily="34" charset="-122"/>
                <a:cs typeface="Kanit" pitchFamily="34" charset="-120"/>
              </a:rPr>
              <a:t>Veri Görselleştirme</a:t>
            </a:r>
            <a:endParaRPr lang="en-US" sz="2149" dirty="0">
              <a:solidFill>
                <a:schemeClr val="accent1"/>
              </a:solidFill>
              <a:effectLst>
                <a:outerShdw blurRad="38100" dist="38100" dir="2700000" algn="tl">
                  <a:srgbClr val="000000">
                    <a:alpha val="43137"/>
                  </a:srgbClr>
                </a:outerShdw>
              </a:effectLst>
            </a:endParaRPr>
          </a:p>
        </p:txBody>
      </p:sp>
      <p:sp>
        <p:nvSpPr>
          <p:cNvPr id="10" name="Text 8"/>
          <p:cNvSpPr/>
          <p:nvPr/>
        </p:nvSpPr>
        <p:spPr>
          <a:xfrm>
            <a:off x="5937438" y="2417921"/>
            <a:ext cx="4625102" cy="2095976"/>
          </a:xfrm>
          <a:prstGeom prst="rect">
            <a:avLst/>
          </a:prstGeom>
          <a:noFill/>
          <a:ln/>
        </p:spPr>
        <p:txBody>
          <a:bodyPr wrap="square" rtlCol="0" anchor="t"/>
          <a:lstStyle/>
          <a:p>
            <a:pPr marL="0" indent="0">
              <a:lnSpc>
                <a:spcPts val="2751"/>
              </a:lnSpc>
              <a:buNone/>
            </a:pPr>
            <a:r>
              <a:rPr lang="en-US" sz="1719" dirty="0">
                <a:solidFill>
                  <a:srgbClr val="2C3249"/>
                </a:solidFill>
                <a:ea typeface="Martel Sans" pitchFamily="34" charset="-122"/>
                <a:cs typeface="Martel Sans" pitchFamily="34" charset="-120"/>
              </a:rPr>
              <a:t>Verilerden anlamlı görsel raporlar, panolar ve analizler oluşturma, karar vericilerin bilgilendirilmesi ve müşteri deneyiminin iyileştirilmesi için kritik önem taşıyacaktır. Yazılım mühendisleri, veri görselleştirme araçlarını geliştirecektir.</a:t>
            </a:r>
            <a:endParaRPr lang="en-US" sz="1719" dirty="0"/>
          </a:p>
        </p:txBody>
      </p:sp>
      <p:sp>
        <p:nvSpPr>
          <p:cNvPr id="11" name="Shape 9"/>
          <p:cNvSpPr/>
          <p:nvPr/>
        </p:nvSpPr>
        <p:spPr>
          <a:xfrm>
            <a:off x="416510" y="4958001"/>
            <a:ext cx="5076825" cy="2670453"/>
          </a:xfrm>
          <a:prstGeom prst="roundRect">
            <a:avLst>
              <a:gd name="adj" fmla="val 3680"/>
            </a:avLst>
          </a:prstGeom>
          <a:solidFill>
            <a:srgbClr val="DFECE9"/>
          </a:solidFill>
          <a:ln w="7620">
            <a:solidFill>
              <a:srgbClr val="C5D2CF"/>
            </a:solidFill>
            <a:prstDash val="solid"/>
          </a:ln>
        </p:spPr>
      </p:sp>
      <p:sp>
        <p:nvSpPr>
          <p:cNvPr id="12" name="Text 10"/>
          <p:cNvSpPr/>
          <p:nvPr/>
        </p:nvSpPr>
        <p:spPr>
          <a:xfrm>
            <a:off x="642371" y="5183862"/>
            <a:ext cx="2729389" cy="341114"/>
          </a:xfrm>
          <a:prstGeom prst="rect">
            <a:avLst/>
          </a:prstGeom>
          <a:noFill/>
          <a:ln/>
        </p:spPr>
        <p:txBody>
          <a:bodyPr wrap="none" rtlCol="0" anchor="t"/>
          <a:lstStyle/>
          <a:p>
            <a:pPr marL="0" indent="0">
              <a:lnSpc>
                <a:spcPts val="2686"/>
              </a:lnSpc>
              <a:buNone/>
            </a:pPr>
            <a:r>
              <a:rPr lang="en-US" sz="2149" dirty="0">
                <a:solidFill>
                  <a:schemeClr val="accent1"/>
                </a:solidFill>
                <a:effectLst>
                  <a:outerShdw blurRad="38100" dist="38100" dir="2700000" algn="tl">
                    <a:srgbClr val="000000">
                      <a:alpha val="43137"/>
                    </a:srgbClr>
                  </a:outerShdw>
                </a:effectLst>
                <a:ea typeface="Kanit" pitchFamily="34" charset="-122"/>
                <a:cs typeface="Kanit" pitchFamily="34" charset="-120"/>
              </a:rPr>
              <a:t>Öngörüsel Analitik</a:t>
            </a:r>
            <a:endParaRPr lang="en-US" sz="2149" dirty="0">
              <a:solidFill>
                <a:schemeClr val="accent1"/>
              </a:solidFill>
              <a:effectLst>
                <a:outerShdw blurRad="38100" dist="38100" dir="2700000" algn="tl">
                  <a:srgbClr val="000000">
                    <a:alpha val="43137"/>
                  </a:srgbClr>
                </a:outerShdw>
              </a:effectLst>
            </a:endParaRPr>
          </a:p>
        </p:txBody>
      </p:sp>
      <p:sp>
        <p:nvSpPr>
          <p:cNvPr id="13" name="Text 11"/>
          <p:cNvSpPr/>
          <p:nvPr/>
        </p:nvSpPr>
        <p:spPr>
          <a:xfrm>
            <a:off x="642371" y="5655945"/>
            <a:ext cx="4625102" cy="1746647"/>
          </a:xfrm>
          <a:prstGeom prst="rect">
            <a:avLst/>
          </a:prstGeom>
          <a:noFill/>
          <a:ln/>
        </p:spPr>
        <p:txBody>
          <a:bodyPr wrap="square" rtlCol="0" anchor="t"/>
          <a:lstStyle/>
          <a:p>
            <a:pPr marL="0" indent="0">
              <a:lnSpc>
                <a:spcPts val="2751"/>
              </a:lnSpc>
              <a:buNone/>
            </a:pPr>
            <a:r>
              <a:rPr lang="en-US" sz="1719" dirty="0">
                <a:solidFill>
                  <a:srgbClr val="2C3249"/>
                </a:solidFill>
                <a:ea typeface="Martel Sans" pitchFamily="34" charset="-122"/>
                <a:cs typeface="Martel Sans" pitchFamily="34" charset="-120"/>
              </a:rPr>
              <a:t>Makine öğrenmesi ve derin öğrenme teknikleri, işletmelerin gelecekteki trendleri ve modellerini tahmin etmesini sağlayacaktır. Yazılım mühendisleri, bu alanda özel yazılımlar geliştirecektir.</a:t>
            </a:r>
            <a:endParaRPr lang="en-US" sz="1719" dirty="0"/>
          </a:p>
        </p:txBody>
      </p:sp>
      <p:sp>
        <p:nvSpPr>
          <p:cNvPr id="14" name="Shape 12"/>
          <p:cNvSpPr/>
          <p:nvPr/>
        </p:nvSpPr>
        <p:spPr>
          <a:xfrm>
            <a:off x="5711576" y="4958001"/>
            <a:ext cx="5076825" cy="2670453"/>
          </a:xfrm>
          <a:prstGeom prst="roundRect">
            <a:avLst>
              <a:gd name="adj" fmla="val 3680"/>
            </a:avLst>
          </a:prstGeom>
          <a:solidFill>
            <a:srgbClr val="DFECE9"/>
          </a:solidFill>
          <a:ln w="7620">
            <a:solidFill>
              <a:srgbClr val="C5D2CF"/>
            </a:solidFill>
            <a:prstDash val="solid"/>
          </a:ln>
        </p:spPr>
      </p:sp>
      <p:sp>
        <p:nvSpPr>
          <p:cNvPr id="15" name="Text 13"/>
          <p:cNvSpPr/>
          <p:nvPr/>
        </p:nvSpPr>
        <p:spPr>
          <a:xfrm>
            <a:off x="5937438" y="5183862"/>
            <a:ext cx="2729389" cy="341114"/>
          </a:xfrm>
          <a:prstGeom prst="rect">
            <a:avLst/>
          </a:prstGeom>
          <a:noFill/>
          <a:ln/>
        </p:spPr>
        <p:txBody>
          <a:bodyPr wrap="none" rtlCol="0" anchor="t"/>
          <a:lstStyle/>
          <a:p>
            <a:pPr marL="0" indent="0">
              <a:lnSpc>
                <a:spcPts val="2686"/>
              </a:lnSpc>
              <a:buNone/>
            </a:pPr>
            <a:r>
              <a:rPr lang="en-US" sz="2149" dirty="0">
                <a:solidFill>
                  <a:schemeClr val="accent1"/>
                </a:solidFill>
                <a:effectLst>
                  <a:outerShdw blurRad="38100" dist="38100" dir="2700000" algn="tl">
                    <a:srgbClr val="000000">
                      <a:alpha val="43137"/>
                    </a:srgbClr>
                  </a:outerShdw>
                </a:effectLst>
                <a:ea typeface="Kanit" pitchFamily="34" charset="-122"/>
                <a:cs typeface="Kanit" pitchFamily="34" charset="-120"/>
              </a:rPr>
              <a:t>Veri Yönetişimi</a:t>
            </a:r>
            <a:endParaRPr lang="en-US" sz="2149" dirty="0">
              <a:solidFill>
                <a:schemeClr val="accent1"/>
              </a:solidFill>
              <a:effectLst>
                <a:outerShdw blurRad="38100" dist="38100" dir="2700000" algn="tl">
                  <a:srgbClr val="000000">
                    <a:alpha val="43137"/>
                  </a:srgbClr>
                </a:outerShdw>
              </a:effectLst>
            </a:endParaRPr>
          </a:p>
        </p:txBody>
      </p:sp>
      <p:sp>
        <p:nvSpPr>
          <p:cNvPr id="16" name="Text 14"/>
          <p:cNvSpPr/>
          <p:nvPr/>
        </p:nvSpPr>
        <p:spPr>
          <a:xfrm>
            <a:off x="5937438" y="5655945"/>
            <a:ext cx="4625102" cy="1746647"/>
          </a:xfrm>
          <a:prstGeom prst="rect">
            <a:avLst/>
          </a:prstGeom>
          <a:noFill/>
          <a:ln/>
        </p:spPr>
        <p:txBody>
          <a:bodyPr wrap="square" rtlCol="0" anchor="t"/>
          <a:lstStyle/>
          <a:p>
            <a:pPr marL="0" indent="0">
              <a:lnSpc>
                <a:spcPts val="2751"/>
              </a:lnSpc>
              <a:buNone/>
            </a:pPr>
            <a:r>
              <a:rPr lang="en-US" sz="1719" dirty="0">
                <a:solidFill>
                  <a:srgbClr val="2C3249"/>
                </a:solidFill>
                <a:ea typeface="Martel Sans" pitchFamily="34" charset="-122"/>
                <a:cs typeface="Martel Sans" pitchFamily="34" charset="-120"/>
              </a:rPr>
              <a:t>Veri gizliliği, güvenliği ve etik kullanımı, yazılım mühendislerinin üstleneceği önemli konular arasında yer alacaktır. Doğru veri yönetimi stratejileri, kurumların değerini artıracaktır.</a:t>
            </a:r>
            <a:endParaRPr lang="en-US" sz="1719" dirty="0"/>
          </a:p>
        </p:txBody>
      </p:sp>
      <p:pic>
        <p:nvPicPr>
          <p:cNvPr id="3074" name="Picture 2" descr="DATA ANALYTICS. In my last story, I tried to put some… | by Mayank Joshi |  Mediu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69050" y="1959431"/>
            <a:ext cx="4439745" cy="263096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5 Data Analytics Certifications That Will Land You Job! | by M.A, M.Sc.  Michael Zats | Mediu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06642" y="4958001"/>
            <a:ext cx="3259315" cy="238301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466010" y="1088708"/>
            <a:ext cx="9256752" cy="694373"/>
          </a:xfrm>
          <a:prstGeom prst="rect">
            <a:avLst/>
          </a:prstGeom>
          <a:noFill/>
          <a:ln/>
        </p:spPr>
        <p:txBody>
          <a:bodyPr wrap="none" rtlCol="0" anchor="t"/>
          <a:lstStyle/>
          <a:p>
            <a:pPr marL="0" indent="0">
              <a:lnSpc>
                <a:spcPts val="5468"/>
              </a:lnSpc>
              <a:buNone/>
            </a:pPr>
            <a:r>
              <a:rPr lang="en-US" sz="4374" dirty="0">
                <a:solidFill>
                  <a:schemeClr val="accent1"/>
                </a:solidFill>
                <a:effectLst>
                  <a:outerShdw blurRad="38100" dist="38100" dir="2700000" algn="tl">
                    <a:srgbClr val="000000">
                      <a:alpha val="43137"/>
                    </a:srgbClr>
                  </a:outerShdw>
                </a:effectLst>
                <a:ea typeface="Kanit" pitchFamily="34" charset="-122"/>
                <a:cs typeface="Kanit" pitchFamily="34" charset="-120"/>
              </a:rPr>
              <a:t>Mobil Uygulamaların Gelişimi ve Etkisi</a:t>
            </a:r>
            <a:endParaRPr lang="en-US" sz="4374" dirty="0">
              <a:solidFill>
                <a:schemeClr val="accent1"/>
              </a:solidFill>
              <a:effectLst>
                <a:outerShdw blurRad="38100" dist="38100" dir="2700000" algn="tl">
                  <a:srgbClr val="000000">
                    <a:alpha val="43137"/>
                  </a:srgbClr>
                </a:outerShdw>
              </a:effectLst>
            </a:endParaRPr>
          </a:p>
        </p:txBody>
      </p:sp>
      <p:pic>
        <p:nvPicPr>
          <p:cNvPr id="5" name="Image 0" descr="preencoded.png"/>
          <p:cNvPicPr>
            <a:picLocks noChangeAspect="1"/>
          </p:cNvPicPr>
          <p:nvPr/>
        </p:nvPicPr>
        <p:blipFill>
          <a:blip r:embed="rId3"/>
          <a:stretch>
            <a:fillRect/>
          </a:stretch>
        </p:blipFill>
        <p:spPr>
          <a:xfrm>
            <a:off x="2037993" y="2655689"/>
            <a:ext cx="3518059" cy="888682"/>
          </a:xfrm>
          <a:prstGeom prst="rect">
            <a:avLst/>
          </a:prstGeom>
        </p:spPr>
      </p:pic>
      <p:sp>
        <p:nvSpPr>
          <p:cNvPr id="6" name="Text 3"/>
          <p:cNvSpPr/>
          <p:nvPr/>
        </p:nvSpPr>
        <p:spPr>
          <a:xfrm>
            <a:off x="2260163" y="3877628"/>
            <a:ext cx="2777490" cy="347186"/>
          </a:xfrm>
          <a:prstGeom prst="rect">
            <a:avLst/>
          </a:prstGeom>
          <a:noFill/>
          <a:ln/>
        </p:spPr>
        <p:txBody>
          <a:bodyPr wrap="none" rtlCol="0" anchor="t"/>
          <a:lstStyle/>
          <a:p>
            <a:pPr marL="0" indent="0" algn="l">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Mobil Ticaret</a:t>
            </a:r>
            <a:endParaRPr lang="en-US" sz="2187" dirty="0">
              <a:solidFill>
                <a:schemeClr val="accent1"/>
              </a:solidFill>
              <a:effectLst>
                <a:outerShdw blurRad="38100" dist="38100" dir="2700000" algn="tl">
                  <a:srgbClr val="000000">
                    <a:alpha val="43137"/>
                  </a:srgbClr>
                </a:outerShdw>
              </a:effectLst>
            </a:endParaRPr>
          </a:p>
        </p:txBody>
      </p:sp>
      <p:sp>
        <p:nvSpPr>
          <p:cNvPr id="7" name="Text 4"/>
          <p:cNvSpPr/>
          <p:nvPr/>
        </p:nvSpPr>
        <p:spPr>
          <a:xfrm>
            <a:off x="2260163" y="4358045"/>
            <a:ext cx="3073718" cy="2132409"/>
          </a:xfrm>
          <a:prstGeom prst="rect">
            <a:avLst/>
          </a:prstGeom>
          <a:noFill/>
          <a:ln/>
        </p:spPr>
        <p:txBody>
          <a:bodyPr wrap="square" rtlCol="0" anchor="t"/>
          <a:lstStyle/>
          <a:p>
            <a:pPr marL="0" indent="0" algn="l">
              <a:lnSpc>
                <a:spcPts val="2799"/>
              </a:lnSpc>
              <a:buNone/>
            </a:pPr>
            <a:r>
              <a:rPr lang="en-US" sz="2000" dirty="0">
                <a:solidFill>
                  <a:srgbClr val="2C3249"/>
                </a:solidFill>
                <a:ea typeface="Martel Sans" pitchFamily="34" charset="-122"/>
                <a:cs typeface="Martel Sans" pitchFamily="34" charset="-120"/>
              </a:rPr>
              <a:t>Mobil uygulamalar, ödeme sistemleri, kişiselleştirilmiş teklifler ve müşteri hizmetleri aracılığıyla mağaza deneyimini dijital ortama taşıyacaktır.</a:t>
            </a:r>
            <a:endParaRPr lang="en-US" sz="2000" dirty="0"/>
          </a:p>
        </p:txBody>
      </p:sp>
      <p:pic>
        <p:nvPicPr>
          <p:cNvPr id="8" name="Image 1" descr="preencoded.png"/>
          <p:cNvPicPr>
            <a:picLocks noChangeAspect="1"/>
          </p:cNvPicPr>
          <p:nvPr/>
        </p:nvPicPr>
        <p:blipFill>
          <a:blip r:embed="rId4"/>
          <a:stretch>
            <a:fillRect/>
          </a:stretch>
        </p:blipFill>
        <p:spPr>
          <a:xfrm>
            <a:off x="5556052" y="2655689"/>
            <a:ext cx="3518178" cy="888682"/>
          </a:xfrm>
          <a:prstGeom prst="rect">
            <a:avLst/>
          </a:prstGeom>
        </p:spPr>
      </p:pic>
      <p:sp>
        <p:nvSpPr>
          <p:cNvPr id="9" name="Text 5"/>
          <p:cNvSpPr/>
          <p:nvPr/>
        </p:nvSpPr>
        <p:spPr>
          <a:xfrm>
            <a:off x="5778222" y="3877628"/>
            <a:ext cx="2777490" cy="347186"/>
          </a:xfrm>
          <a:prstGeom prst="rect">
            <a:avLst/>
          </a:prstGeom>
          <a:noFill/>
          <a:ln/>
        </p:spPr>
        <p:txBody>
          <a:bodyPr wrap="none" rtlCol="0" anchor="t"/>
          <a:lstStyle/>
          <a:p>
            <a:pPr marL="0" indent="0" algn="l">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Sağlık Uygulamaları</a:t>
            </a:r>
            <a:endParaRPr lang="en-US" sz="2187" dirty="0">
              <a:solidFill>
                <a:schemeClr val="accent1"/>
              </a:solidFill>
              <a:effectLst>
                <a:outerShdw blurRad="38100" dist="38100" dir="2700000" algn="tl">
                  <a:srgbClr val="000000">
                    <a:alpha val="43137"/>
                  </a:srgbClr>
                </a:outerShdw>
              </a:effectLst>
            </a:endParaRPr>
          </a:p>
        </p:txBody>
      </p:sp>
      <p:sp>
        <p:nvSpPr>
          <p:cNvPr id="10" name="Text 6"/>
          <p:cNvSpPr/>
          <p:nvPr/>
        </p:nvSpPr>
        <p:spPr>
          <a:xfrm>
            <a:off x="5778222" y="4358045"/>
            <a:ext cx="3073837" cy="1777008"/>
          </a:xfrm>
          <a:prstGeom prst="rect">
            <a:avLst/>
          </a:prstGeom>
          <a:noFill/>
          <a:ln/>
        </p:spPr>
        <p:txBody>
          <a:bodyPr wrap="square" rtlCol="0" anchor="t"/>
          <a:lstStyle/>
          <a:p>
            <a:pPr marL="0" indent="0" algn="l">
              <a:lnSpc>
                <a:spcPts val="2799"/>
              </a:lnSpc>
              <a:buNone/>
            </a:pPr>
            <a:r>
              <a:rPr lang="en-US" sz="2000" dirty="0">
                <a:solidFill>
                  <a:srgbClr val="2C3249"/>
                </a:solidFill>
                <a:ea typeface="Martel Sans" pitchFamily="34" charset="-122"/>
                <a:cs typeface="Martel Sans" pitchFamily="34" charset="-120"/>
              </a:rPr>
              <a:t>Sağlık takibi, telemedisini ve kişiselleştirilmiş sağlık hizmetleri sunan mobil uygulamalar, hasta deneyimini iyileştirecektir.</a:t>
            </a:r>
            <a:endParaRPr lang="en-US" sz="2000" dirty="0"/>
          </a:p>
        </p:txBody>
      </p:sp>
      <p:pic>
        <p:nvPicPr>
          <p:cNvPr id="11" name="Image 2" descr="preencoded.png"/>
          <p:cNvPicPr>
            <a:picLocks noChangeAspect="1"/>
          </p:cNvPicPr>
          <p:nvPr/>
        </p:nvPicPr>
        <p:blipFill>
          <a:blip r:embed="rId5"/>
          <a:stretch>
            <a:fillRect/>
          </a:stretch>
        </p:blipFill>
        <p:spPr>
          <a:xfrm>
            <a:off x="9074229" y="2655689"/>
            <a:ext cx="3518178" cy="888682"/>
          </a:xfrm>
          <a:prstGeom prst="rect">
            <a:avLst/>
          </a:prstGeom>
        </p:spPr>
      </p:pic>
      <p:sp>
        <p:nvSpPr>
          <p:cNvPr id="12" name="Text 7"/>
          <p:cNvSpPr/>
          <p:nvPr/>
        </p:nvSpPr>
        <p:spPr>
          <a:xfrm>
            <a:off x="9296400" y="3877628"/>
            <a:ext cx="2777490" cy="347186"/>
          </a:xfrm>
          <a:prstGeom prst="rect">
            <a:avLst/>
          </a:prstGeom>
          <a:noFill/>
          <a:ln/>
        </p:spPr>
        <p:txBody>
          <a:bodyPr wrap="none" rtlCol="0" anchor="t"/>
          <a:lstStyle/>
          <a:p>
            <a:pPr marL="0" indent="0" algn="l">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Eğitim Teknolojileri</a:t>
            </a:r>
            <a:endParaRPr lang="en-US" sz="2187" dirty="0">
              <a:solidFill>
                <a:schemeClr val="accent1"/>
              </a:solidFill>
              <a:effectLst>
                <a:outerShdw blurRad="38100" dist="38100" dir="2700000" algn="tl">
                  <a:srgbClr val="000000">
                    <a:alpha val="43137"/>
                  </a:srgbClr>
                </a:outerShdw>
              </a:effectLst>
            </a:endParaRPr>
          </a:p>
        </p:txBody>
      </p:sp>
      <p:sp>
        <p:nvSpPr>
          <p:cNvPr id="13" name="Text 8"/>
          <p:cNvSpPr/>
          <p:nvPr/>
        </p:nvSpPr>
        <p:spPr>
          <a:xfrm>
            <a:off x="9296400" y="4358045"/>
            <a:ext cx="3073837" cy="1777008"/>
          </a:xfrm>
          <a:prstGeom prst="rect">
            <a:avLst/>
          </a:prstGeom>
          <a:noFill/>
          <a:ln/>
        </p:spPr>
        <p:txBody>
          <a:bodyPr wrap="square" rtlCol="0" anchor="t"/>
          <a:lstStyle/>
          <a:p>
            <a:pPr marL="0" indent="0" algn="l">
              <a:lnSpc>
                <a:spcPts val="2799"/>
              </a:lnSpc>
              <a:buNone/>
            </a:pPr>
            <a:r>
              <a:rPr lang="en-US" sz="2000" dirty="0">
                <a:solidFill>
                  <a:srgbClr val="2C3249"/>
                </a:solidFill>
                <a:ea typeface="Martel Sans" pitchFamily="34" charset="-122"/>
                <a:cs typeface="Martel Sans" pitchFamily="34" charset="-120"/>
              </a:rPr>
              <a:t>Mobil öğrenme uygulamaları, eğitimde daha esnek, etkileşimli ve kişiselleştirilmiş deneyimler sunacaktır.</a:t>
            </a:r>
            <a:endParaRPr lang="en-US" sz="2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516522" y="891220"/>
            <a:ext cx="4935693" cy="2432137"/>
          </a:xfrm>
          <a:prstGeom prst="rect">
            <a:avLst/>
          </a:prstGeom>
          <a:noFill/>
          <a:ln/>
        </p:spPr>
        <p:txBody>
          <a:bodyPr wrap="none" rtlCol="0" anchor="t"/>
          <a:lstStyle/>
          <a:p>
            <a:pPr marL="0" indent="0">
              <a:lnSpc>
                <a:spcPts val="5468"/>
              </a:lnSpc>
              <a:buNone/>
            </a:pPr>
            <a:r>
              <a:rPr lang="en-US" sz="4374" dirty="0" err="1">
                <a:solidFill>
                  <a:schemeClr val="accent1"/>
                </a:solidFill>
                <a:effectLst>
                  <a:outerShdw blurRad="38100" dist="38100" dir="2700000" algn="tl">
                    <a:srgbClr val="000000">
                      <a:alpha val="43137"/>
                    </a:srgbClr>
                  </a:outerShdw>
                </a:effectLst>
                <a:ea typeface="Kanit" pitchFamily="34" charset="-122"/>
                <a:cs typeface="Kanit" pitchFamily="34" charset="-120"/>
              </a:rPr>
              <a:t>Müşteri</a:t>
            </a:r>
            <a:r>
              <a:rPr lang="en-US" sz="4374" dirty="0">
                <a:solidFill>
                  <a:schemeClr val="accent1"/>
                </a:solidFill>
                <a:effectLst>
                  <a:outerShdw blurRad="38100" dist="38100" dir="2700000" algn="tl">
                    <a:srgbClr val="000000">
                      <a:alpha val="43137"/>
                    </a:srgbClr>
                  </a:outerShdw>
                </a:effectLst>
                <a:ea typeface="Kanit" pitchFamily="34" charset="-122"/>
                <a:cs typeface="Kanit" pitchFamily="34" charset="-120"/>
              </a:rPr>
              <a:t> </a:t>
            </a:r>
            <a:endParaRPr lang="tr-TR" sz="4374" dirty="0" smtClean="0">
              <a:solidFill>
                <a:schemeClr val="accent1"/>
              </a:solidFill>
              <a:effectLst>
                <a:outerShdw blurRad="38100" dist="38100" dir="2700000" algn="tl">
                  <a:srgbClr val="000000">
                    <a:alpha val="43137"/>
                  </a:srgbClr>
                </a:outerShdw>
              </a:effectLst>
              <a:ea typeface="Kanit" pitchFamily="34" charset="-122"/>
              <a:cs typeface="Kanit" pitchFamily="34" charset="-120"/>
            </a:endParaRPr>
          </a:p>
          <a:p>
            <a:pPr marL="0" indent="0">
              <a:lnSpc>
                <a:spcPts val="5468"/>
              </a:lnSpc>
              <a:buNone/>
            </a:pPr>
            <a:r>
              <a:rPr lang="tr-TR" sz="4374" dirty="0">
                <a:solidFill>
                  <a:schemeClr val="accent1"/>
                </a:solidFill>
                <a:effectLst>
                  <a:outerShdw blurRad="38100" dist="38100" dir="2700000" algn="tl">
                    <a:srgbClr val="000000">
                      <a:alpha val="43137"/>
                    </a:srgbClr>
                  </a:outerShdw>
                </a:effectLst>
                <a:ea typeface="Kanit" pitchFamily="34" charset="-122"/>
                <a:cs typeface="Kanit" pitchFamily="34" charset="-120"/>
              </a:rPr>
              <a:t> </a:t>
            </a:r>
            <a:r>
              <a:rPr lang="tr-TR" sz="4374" dirty="0" smtClean="0">
                <a:solidFill>
                  <a:schemeClr val="accent1"/>
                </a:solidFill>
                <a:effectLst>
                  <a:outerShdw blurRad="38100" dist="38100" dir="2700000" algn="tl">
                    <a:srgbClr val="000000">
                      <a:alpha val="43137"/>
                    </a:srgbClr>
                  </a:outerShdw>
                </a:effectLst>
                <a:ea typeface="Kanit" pitchFamily="34" charset="-122"/>
                <a:cs typeface="Kanit" pitchFamily="34" charset="-120"/>
              </a:rPr>
              <a:t>   </a:t>
            </a:r>
            <a:r>
              <a:rPr lang="en-US" sz="4374" dirty="0" err="1" smtClean="0">
                <a:solidFill>
                  <a:schemeClr val="accent1"/>
                </a:solidFill>
                <a:effectLst>
                  <a:outerShdw blurRad="38100" dist="38100" dir="2700000" algn="tl">
                    <a:srgbClr val="000000">
                      <a:alpha val="43137"/>
                    </a:srgbClr>
                  </a:outerShdw>
                </a:effectLst>
                <a:ea typeface="Kanit" pitchFamily="34" charset="-122"/>
                <a:cs typeface="Kanit" pitchFamily="34" charset="-120"/>
              </a:rPr>
              <a:t>Deneyimini</a:t>
            </a:r>
            <a:r>
              <a:rPr lang="en-US" sz="4374" dirty="0" smtClean="0">
                <a:solidFill>
                  <a:schemeClr val="accent1"/>
                </a:solidFill>
                <a:effectLst>
                  <a:outerShdw blurRad="38100" dist="38100" dir="2700000" algn="tl">
                    <a:srgbClr val="000000">
                      <a:alpha val="43137"/>
                    </a:srgbClr>
                  </a:outerShdw>
                </a:effectLst>
                <a:ea typeface="Kanit" pitchFamily="34" charset="-122"/>
                <a:cs typeface="Kanit" pitchFamily="34" charset="-120"/>
              </a:rPr>
              <a:t> </a:t>
            </a:r>
            <a:endParaRPr lang="tr-TR" sz="4374" dirty="0" smtClean="0">
              <a:solidFill>
                <a:schemeClr val="accent1"/>
              </a:solidFill>
              <a:effectLst>
                <a:outerShdw blurRad="38100" dist="38100" dir="2700000" algn="tl">
                  <a:srgbClr val="000000">
                    <a:alpha val="43137"/>
                  </a:srgbClr>
                </a:outerShdw>
              </a:effectLst>
              <a:ea typeface="Kanit" pitchFamily="34" charset="-122"/>
              <a:cs typeface="Kanit" pitchFamily="34" charset="-120"/>
            </a:endParaRPr>
          </a:p>
          <a:p>
            <a:pPr marL="0" indent="0">
              <a:lnSpc>
                <a:spcPts val="5468"/>
              </a:lnSpc>
              <a:buNone/>
            </a:pPr>
            <a:r>
              <a:rPr lang="tr-TR" sz="4374" dirty="0">
                <a:solidFill>
                  <a:schemeClr val="accent1"/>
                </a:solidFill>
                <a:effectLst>
                  <a:outerShdw blurRad="38100" dist="38100" dir="2700000" algn="tl">
                    <a:srgbClr val="000000">
                      <a:alpha val="43137"/>
                    </a:srgbClr>
                  </a:outerShdw>
                </a:effectLst>
                <a:ea typeface="Kanit" pitchFamily="34" charset="-122"/>
                <a:cs typeface="Kanit" pitchFamily="34" charset="-120"/>
              </a:rPr>
              <a:t> </a:t>
            </a:r>
            <a:r>
              <a:rPr lang="tr-TR" sz="4374" dirty="0" smtClean="0">
                <a:solidFill>
                  <a:schemeClr val="accent1"/>
                </a:solidFill>
                <a:effectLst>
                  <a:outerShdw blurRad="38100" dist="38100" dir="2700000" algn="tl">
                    <a:srgbClr val="000000">
                      <a:alpha val="43137"/>
                    </a:srgbClr>
                  </a:outerShdw>
                </a:effectLst>
                <a:ea typeface="Kanit" pitchFamily="34" charset="-122"/>
                <a:cs typeface="Kanit" pitchFamily="34" charset="-120"/>
              </a:rPr>
              <a:t>            </a:t>
            </a:r>
            <a:r>
              <a:rPr lang="en-US" sz="4374" dirty="0" err="1" smtClean="0">
                <a:solidFill>
                  <a:schemeClr val="accent1"/>
                </a:solidFill>
                <a:effectLst>
                  <a:outerShdw blurRad="38100" dist="38100" dir="2700000" algn="tl">
                    <a:srgbClr val="000000">
                      <a:alpha val="43137"/>
                    </a:srgbClr>
                  </a:outerShdw>
                </a:effectLst>
                <a:ea typeface="Kanit" pitchFamily="34" charset="-122"/>
                <a:cs typeface="Kanit" pitchFamily="34" charset="-120"/>
              </a:rPr>
              <a:t>İyileştirmek</a:t>
            </a:r>
            <a:endParaRPr lang="en-US" sz="4374" dirty="0">
              <a:solidFill>
                <a:schemeClr val="accent1"/>
              </a:solidFill>
              <a:effectLst>
                <a:outerShdw blurRad="38100" dist="38100" dir="2700000" algn="tl">
                  <a:srgbClr val="000000">
                    <a:alpha val="43137"/>
                  </a:srgbClr>
                </a:outerShdw>
              </a:effectLst>
            </a:endParaRPr>
          </a:p>
        </p:txBody>
      </p:sp>
      <p:sp>
        <p:nvSpPr>
          <p:cNvPr id="5" name="Shape 3"/>
          <p:cNvSpPr/>
          <p:nvPr/>
        </p:nvSpPr>
        <p:spPr>
          <a:xfrm>
            <a:off x="455937" y="3654270"/>
            <a:ext cx="499943" cy="499943"/>
          </a:xfrm>
          <a:prstGeom prst="roundRect">
            <a:avLst>
              <a:gd name="adj" fmla="val 20000"/>
            </a:avLst>
          </a:prstGeom>
          <a:solidFill>
            <a:srgbClr val="DFECE9"/>
          </a:solidFill>
          <a:ln w="7620">
            <a:solidFill>
              <a:srgbClr val="C5D2CF"/>
            </a:solidFill>
            <a:prstDash val="solid"/>
          </a:ln>
        </p:spPr>
      </p:sp>
      <p:sp>
        <p:nvSpPr>
          <p:cNvPr id="6" name="Text 4"/>
          <p:cNvSpPr/>
          <p:nvPr/>
        </p:nvSpPr>
        <p:spPr>
          <a:xfrm>
            <a:off x="655247" y="3695942"/>
            <a:ext cx="10132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7" name="Text 5"/>
          <p:cNvSpPr/>
          <p:nvPr/>
        </p:nvSpPr>
        <p:spPr>
          <a:xfrm>
            <a:off x="1178051" y="3730589"/>
            <a:ext cx="3194685" cy="347186"/>
          </a:xfrm>
          <a:prstGeom prst="rect">
            <a:avLst/>
          </a:prstGeom>
          <a:noFill/>
          <a:ln/>
        </p:spPr>
        <p:txBody>
          <a:bodyPr wrap="none" rtlCol="0" anchor="t"/>
          <a:lstStyle/>
          <a:p>
            <a:pPr marL="0" indent="0">
              <a:lnSpc>
                <a:spcPts val="2734"/>
              </a:lnSpc>
              <a:buNone/>
            </a:pPr>
            <a:r>
              <a:rPr lang="en-US" sz="2187" dirty="0">
                <a:solidFill>
                  <a:schemeClr val="accent1"/>
                </a:solidFill>
                <a:effectLst>
                  <a:outerShdw blurRad="38100" dist="38100" dir="2700000" algn="tl">
                    <a:srgbClr val="000000">
                      <a:alpha val="43137"/>
                    </a:srgbClr>
                  </a:outerShdw>
                </a:effectLst>
                <a:latin typeface="Kanit" pitchFamily="34" charset="0"/>
                <a:ea typeface="Kanit" pitchFamily="34" charset="-122"/>
                <a:cs typeface="Kanit" pitchFamily="34" charset="-120"/>
              </a:rPr>
              <a:t>Kişiselleştirilmiş Hizmetler</a:t>
            </a:r>
            <a:endParaRPr lang="en-US" sz="2187" dirty="0">
              <a:solidFill>
                <a:schemeClr val="accent1"/>
              </a:solidFill>
              <a:effectLst>
                <a:outerShdw blurRad="38100" dist="38100" dir="2700000" algn="tl">
                  <a:srgbClr val="000000">
                    <a:alpha val="43137"/>
                  </a:srgbClr>
                </a:outerShdw>
              </a:effectLst>
            </a:endParaRPr>
          </a:p>
        </p:txBody>
      </p:sp>
      <p:sp>
        <p:nvSpPr>
          <p:cNvPr id="8" name="Text 6"/>
          <p:cNvSpPr/>
          <p:nvPr/>
        </p:nvSpPr>
        <p:spPr>
          <a:xfrm>
            <a:off x="1178051" y="4211006"/>
            <a:ext cx="4444008" cy="1421606"/>
          </a:xfrm>
          <a:prstGeom prst="rect">
            <a:avLst/>
          </a:prstGeom>
          <a:noFill/>
          <a:ln/>
        </p:spPr>
        <p:txBody>
          <a:bodyPr wrap="square" rtlCol="0" anchor="t"/>
          <a:lstStyle/>
          <a:p>
            <a:pPr marL="0" indent="0">
              <a:lnSpc>
                <a:spcPts val="2799"/>
              </a:lnSpc>
              <a:buNone/>
            </a:pPr>
            <a:r>
              <a:rPr lang="en-US" dirty="0">
                <a:solidFill>
                  <a:srgbClr val="2C3249"/>
                </a:solidFill>
                <a:ea typeface="Martel Sans" pitchFamily="34" charset="-122"/>
                <a:cs typeface="Martel Sans" pitchFamily="34" charset="-120"/>
              </a:rPr>
              <a:t>Yapay zeka ve büyük veri analitiği, kullanıcıların tercihlerine göre kişiselleştirilmiş içerik, ürün ve hizmet sunulmasına olanak sağlayacaktır.</a:t>
            </a:r>
            <a:endParaRPr lang="en-US" dirty="0"/>
          </a:p>
        </p:txBody>
      </p:sp>
      <p:sp>
        <p:nvSpPr>
          <p:cNvPr id="9" name="Shape 7"/>
          <p:cNvSpPr/>
          <p:nvPr/>
        </p:nvSpPr>
        <p:spPr>
          <a:xfrm>
            <a:off x="5844229" y="3654270"/>
            <a:ext cx="499943" cy="499943"/>
          </a:xfrm>
          <a:prstGeom prst="roundRect">
            <a:avLst>
              <a:gd name="adj" fmla="val 20000"/>
            </a:avLst>
          </a:prstGeom>
          <a:solidFill>
            <a:srgbClr val="DFECE9"/>
          </a:solidFill>
          <a:ln w="7620">
            <a:solidFill>
              <a:srgbClr val="C5D2CF"/>
            </a:solidFill>
            <a:prstDash val="solid"/>
          </a:ln>
        </p:spPr>
      </p:sp>
      <p:sp>
        <p:nvSpPr>
          <p:cNvPr id="10" name="Text 8"/>
          <p:cNvSpPr/>
          <p:nvPr/>
        </p:nvSpPr>
        <p:spPr>
          <a:xfrm>
            <a:off x="6009845" y="3695942"/>
            <a:ext cx="16871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1" name="Text 9"/>
          <p:cNvSpPr/>
          <p:nvPr/>
        </p:nvSpPr>
        <p:spPr>
          <a:xfrm>
            <a:off x="6566343" y="3730589"/>
            <a:ext cx="2777490" cy="347186"/>
          </a:xfrm>
          <a:prstGeom prst="rect">
            <a:avLst/>
          </a:prstGeom>
          <a:noFill/>
          <a:ln/>
        </p:spPr>
        <p:txBody>
          <a:bodyPr wrap="none" rtlCol="0" anchor="t"/>
          <a:lstStyle/>
          <a:p>
            <a:pPr marL="0" indent="0">
              <a:lnSpc>
                <a:spcPts val="2734"/>
              </a:lnSpc>
              <a:buNone/>
            </a:pPr>
            <a:r>
              <a:rPr lang="en-US" sz="2187" dirty="0">
                <a:solidFill>
                  <a:schemeClr val="accent1"/>
                </a:solidFill>
                <a:effectLst>
                  <a:outerShdw blurRad="38100" dist="38100" dir="2700000" algn="tl">
                    <a:srgbClr val="000000">
                      <a:alpha val="43137"/>
                    </a:srgbClr>
                  </a:outerShdw>
                </a:effectLst>
                <a:latin typeface="Kanit" pitchFamily="34" charset="0"/>
                <a:ea typeface="Kanit" pitchFamily="34" charset="-122"/>
                <a:cs typeface="Kanit" pitchFamily="34" charset="-120"/>
              </a:rPr>
              <a:t>Sesli Asistanlar</a:t>
            </a:r>
            <a:endParaRPr lang="en-US" sz="2187" dirty="0">
              <a:solidFill>
                <a:schemeClr val="accent1"/>
              </a:solidFill>
              <a:effectLst>
                <a:outerShdw blurRad="38100" dist="38100" dir="2700000" algn="tl">
                  <a:srgbClr val="000000">
                    <a:alpha val="43137"/>
                  </a:srgbClr>
                </a:outerShdw>
              </a:effectLst>
            </a:endParaRPr>
          </a:p>
        </p:txBody>
      </p:sp>
      <p:sp>
        <p:nvSpPr>
          <p:cNvPr id="12" name="Text 10"/>
          <p:cNvSpPr/>
          <p:nvPr/>
        </p:nvSpPr>
        <p:spPr>
          <a:xfrm>
            <a:off x="6566343" y="4211006"/>
            <a:ext cx="4444008" cy="1066205"/>
          </a:xfrm>
          <a:prstGeom prst="rect">
            <a:avLst/>
          </a:prstGeom>
          <a:noFill/>
          <a:ln/>
        </p:spPr>
        <p:txBody>
          <a:bodyPr wrap="square" rtlCol="0" anchor="t"/>
          <a:lstStyle/>
          <a:p>
            <a:pPr marL="0" indent="0">
              <a:lnSpc>
                <a:spcPts val="2799"/>
              </a:lnSpc>
              <a:buNone/>
            </a:pPr>
            <a:r>
              <a:rPr lang="en-US" dirty="0">
                <a:solidFill>
                  <a:srgbClr val="2C3249"/>
                </a:solidFill>
                <a:ea typeface="Martel Sans" pitchFamily="34" charset="-122"/>
                <a:cs typeface="Martel Sans" pitchFamily="34" charset="-120"/>
              </a:rPr>
              <a:t>Sesli arama ve komut işleme teknolojileri, kullanıcıların ürün ve hizmetlere daha doğal bir şekilde erişmesini sağlayacaktır.</a:t>
            </a:r>
            <a:endParaRPr lang="en-US" dirty="0"/>
          </a:p>
        </p:txBody>
      </p:sp>
      <p:sp>
        <p:nvSpPr>
          <p:cNvPr id="13" name="Shape 11"/>
          <p:cNvSpPr/>
          <p:nvPr/>
        </p:nvSpPr>
        <p:spPr>
          <a:xfrm>
            <a:off x="455937" y="6028376"/>
            <a:ext cx="499943" cy="499943"/>
          </a:xfrm>
          <a:prstGeom prst="roundRect">
            <a:avLst>
              <a:gd name="adj" fmla="val 20000"/>
            </a:avLst>
          </a:prstGeom>
          <a:solidFill>
            <a:srgbClr val="DFECE9"/>
          </a:solidFill>
          <a:ln w="7620">
            <a:solidFill>
              <a:srgbClr val="C5D2CF"/>
            </a:solidFill>
            <a:prstDash val="solid"/>
          </a:ln>
        </p:spPr>
      </p:sp>
      <p:sp>
        <p:nvSpPr>
          <p:cNvPr id="14" name="Text 12"/>
          <p:cNvSpPr/>
          <p:nvPr/>
        </p:nvSpPr>
        <p:spPr>
          <a:xfrm>
            <a:off x="620243" y="6070048"/>
            <a:ext cx="171331"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15" name="Text 13"/>
          <p:cNvSpPr/>
          <p:nvPr/>
        </p:nvSpPr>
        <p:spPr>
          <a:xfrm>
            <a:off x="1178051" y="6104695"/>
            <a:ext cx="2777490" cy="347186"/>
          </a:xfrm>
          <a:prstGeom prst="rect">
            <a:avLst/>
          </a:prstGeom>
          <a:noFill/>
          <a:ln/>
        </p:spPr>
        <p:txBody>
          <a:bodyPr wrap="none" rtlCol="0" anchor="t"/>
          <a:lstStyle/>
          <a:p>
            <a:pPr marL="0" indent="0">
              <a:lnSpc>
                <a:spcPts val="2734"/>
              </a:lnSpc>
              <a:buNone/>
            </a:pPr>
            <a:r>
              <a:rPr lang="en-US" sz="2187" dirty="0">
                <a:solidFill>
                  <a:schemeClr val="accent1"/>
                </a:solidFill>
                <a:effectLst>
                  <a:outerShdw blurRad="38100" dist="38100" dir="2700000" algn="tl">
                    <a:srgbClr val="000000">
                      <a:alpha val="43137"/>
                    </a:srgbClr>
                  </a:outerShdw>
                </a:effectLst>
                <a:latin typeface="Kanit" pitchFamily="34" charset="0"/>
                <a:ea typeface="Kanit" pitchFamily="34" charset="-122"/>
                <a:cs typeface="Kanit" pitchFamily="34" charset="-120"/>
              </a:rPr>
              <a:t>Öneri Sistemleri</a:t>
            </a:r>
            <a:endParaRPr lang="en-US" sz="2187" dirty="0">
              <a:solidFill>
                <a:schemeClr val="accent1"/>
              </a:solidFill>
              <a:effectLst>
                <a:outerShdw blurRad="38100" dist="38100" dir="2700000" algn="tl">
                  <a:srgbClr val="000000">
                    <a:alpha val="43137"/>
                  </a:srgbClr>
                </a:outerShdw>
              </a:effectLst>
            </a:endParaRPr>
          </a:p>
        </p:txBody>
      </p:sp>
      <p:sp>
        <p:nvSpPr>
          <p:cNvPr id="16" name="Text 14"/>
          <p:cNvSpPr/>
          <p:nvPr/>
        </p:nvSpPr>
        <p:spPr>
          <a:xfrm>
            <a:off x="1178051" y="6585113"/>
            <a:ext cx="4444008" cy="1066205"/>
          </a:xfrm>
          <a:prstGeom prst="rect">
            <a:avLst/>
          </a:prstGeom>
          <a:noFill/>
          <a:ln/>
        </p:spPr>
        <p:txBody>
          <a:bodyPr wrap="square" rtlCol="0" anchor="t"/>
          <a:lstStyle/>
          <a:p>
            <a:pPr marL="0" indent="0">
              <a:lnSpc>
                <a:spcPts val="2799"/>
              </a:lnSpc>
              <a:buNone/>
            </a:pPr>
            <a:r>
              <a:rPr lang="en-US" dirty="0">
                <a:solidFill>
                  <a:srgbClr val="2C3249"/>
                </a:solidFill>
                <a:ea typeface="Martel Sans" pitchFamily="34" charset="-122"/>
                <a:cs typeface="Martel Sans" pitchFamily="34" charset="-120"/>
              </a:rPr>
              <a:t>Müşteri alışkanlıklarını ve tercihlerini analiz eden öneri sistemleri, benzersiz ve kişiselleştirilmiş deneyimler sunacaktır.</a:t>
            </a:r>
            <a:endParaRPr lang="en-US" dirty="0"/>
          </a:p>
        </p:txBody>
      </p:sp>
      <p:sp>
        <p:nvSpPr>
          <p:cNvPr id="17" name="Shape 15"/>
          <p:cNvSpPr/>
          <p:nvPr/>
        </p:nvSpPr>
        <p:spPr>
          <a:xfrm>
            <a:off x="5844229" y="6028376"/>
            <a:ext cx="499943" cy="499943"/>
          </a:xfrm>
          <a:prstGeom prst="roundRect">
            <a:avLst>
              <a:gd name="adj" fmla="val 20000"/>
            </a:avLst>
          </a:prstGeom>
          <a:solidFill>
            <a:srgbClr val="DFECE9"/>
          </a:solidFill>
          <a:ln w="7620">
            <a:solidFill>
              <a:srgbClr val="C5D2CF"/>
            </a:solidFill>
            <a:prstDash val="solid"/>
          </a:ln>
        </p:spPr>
      </p:sp>
      <p:sp>
        <p:nvSpPr>
          <p:cNvPr id="18" name="Text 16"/>
          <p:cNvSpPr/>
          <p:nvPr/>
        </p:nvSpPr>
        <p:spPr>
          <a:xfrm>
            <a:off x="6004011" y="6070048"/>
            <a:ext cx="18038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4</a:t>
            </a:r>
            <a:endParaRPr lang="en-US" sz="2624" dirty="0"/>
          </a:p>
        </p:txBody>
      </p:sp>
      <p:sp>
        <p:nvSpPr>
          <p:cNvPr id="19" name="Text 17"/>
          <p:cNvSpPr/>
          <p:nvPr/>
        </p:nvSpPr>
        <p:spPr>
          <a:xfrm>
            <a:off x="6566343" y="6104695"/>
            <a:ext cx="2777490" cy="347186"/>
          </a:xfrm>
          <a:prstGeom prst="rect">
            <a:avLst/>
          </a:prstGeom>
          <a:noFill/>
          <a:ln/>
        </p:spPr>
        <p:txBody>
          <a:bodyPr wrap="none" rtlCol="0" anchor="t"/>
          <a:lstStyle/>
          <a:p>
            <a:pPr marL="0" indent="0">
              <a:lnSpc>
                <a:spcPts val="2734"/>
              </a:lnSpc>
              <a:buNone/>
            </a:pPr>
            <a:r>
              <a:rPr lang="en-US" sz="2187" dirty="0">
                <a:solidFill>
                  <a:schemeClr val="accent1"/>
                </a:solidFill>
                <a:effectLst>
                  <a:outerShdw blurRad="38100" dist="38100" dir="2700000" algn="tl">
                    <a:srgbClr val="000000">
                      <a:alpha val="43137"/>
                    </a:srgbClr>
                  </a:outerShdw>
                </a:effectLst>
                <a:latin typeface="Kanit" pitchFamily="34" charset="0"/>
                <a:ea typeface="Kanit" pitchFamily="34" charset="-122"/>
                <a:cs typeface="Kanit" pitchFamily="34" charset="-120"/>
              </a:rPr>
              <a:t>Çoklu Kanal Desteği</a:t>
            </a:r>
            <a:endParaRPr lang="en-US" sz="2187" dirty="0">
              <a:solidFill>
                <a:schemeClr val="accent1"/>
              </a:solidFill>
              <a:effectLst>
                <a:outerShdw blurRad="38100" dist="38100" dir="2700000" algn="tl">
                  <a:srgbClr val="000000">
                    <a:alpha val="43137"/>
                  </a:srgbClr>
                </a:outerShdw>
              </a:effectLst>
            </a:endParaRPr>
          </a:p>
        </p:txBody>
      </p:sp>
      <p:sp>
        <p:nvSpPr>
          <p:cNvPr id="20" name="Text 18"/>
          <p:cNvSpPr/>
          <p:nvPr/>
        </p:nvSpPr>
        <p:spPr>
          <a:xfrm>
            <a:off x="6566343" y="6585113"/>
            <a:ext cx="4444008" cy="1421606"/>
          </a:xfrm>
          <a:prstGeom prst="rect">
            <a:avLst/>
          </a:prstGeom>
          <a:noFill/>
          <a:ln/>
        </p:spPr>
        <p:txBody>
          <a:bodyPr wrap="square" rtlCol="0" anchor="t"/>
          <a:lstStyle/>
          <a:p>
            <a:pPr marL="0" indent="0">
              <a:lnSpc>
                <a:spcPts val="2799"/>
              </a:lnSpc>
              <a:buNone/>
            </a:pPr>
            <a:r>
              <a:rPr lang="en-US" dirty="0">
                <a:solidFill>
                  <a:srgbClr val="2C3249"/>
                </a:solidFill>
                <a:ea typeface="Martel Sans" pitchFamily="34" charset="-122"/>
                <a:cs typeface="Martel Sans" pitchFamily="34" charset="-120"/>
              </a:rPr>
              <a:t>Müşterilerin web, mobil, sosyal medya ve çağrı merkezi gibi farklı kanallar aracılığıyla etkileşim kurabilmesi, bütüncül bir deneyim sağlayacaktır.</a:t>
            </a:r>
            <a:endParaRPr lang="en-US" dirty="0"/>
          </a:p>
        </p:txBody>
      </p:sp>
      <p:pic>
        <p:nvPicPr>
          <p:cNvPr id="4098" name="Picture 2" descr="Müşteri Deneyimi (CX) ve Kullanıcı Deneyimi (UX) arasındaki fark nedir? -  Wisebac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12856" y="470967"/>
            <a:ext cx="5457106" cy="36068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737009"/>
            <a:ext cx="9380844" cy="694373"/>
          </a:xfrm>
          <a:prstGeom prst="rect">
            <a:avLst/>
          </a:prstGeom>
          <a:noFill/>
          <a:ln/>
        </p:spPr>
        <p:txBody>
          <a:bodyPr wrap="none" rtlCol="0" anchor="t"/>
          <a:lstStyle/>
          <a:p>
            <a:pPr marL="0" indent="0">
              <a:lnSpc>
                <a:spcPts val="5468"/>
              </a:lnSpc>
              <a:buNone/>
            </a:pPr>
            <a:r>
              <a:rPr lang="en-US" sz="4374" dirty="0">
                <a:solidFill>
                  <a:schemeClr val="accent1"/>
                </a:solidFill>
                <a:effectLst>
                  <a:outerShdw blurRad="38100" dist="38100" dir="2700000" algn="tl">
                    <a:srgbClr val="000000">
                      <a:alpha val="43137"/>
                    </a:srgbClr>
                  </a:outerShdw>
                </a:effectLst>
                <a:ea typeface="Kanit" pitchFamily="34" charset="-122"/>
                <a:cs typeface="Kanit" pitchFamily="34" charset="-120"/>
              </a:rPr>
              <a:t>Yazılım Tabanlı İnovasyon</a:t>
            </a:r>
            <a:endParaRPr lang="en-US" sz="4374" dirty="0">
              <a:solidFill>
                <a:schemeClr val="accent1"/>
              </a:solidFill>
              <a:effectLst>
                <a:outerShdw blurRad="38100" dist="38100" dir="2700000" algn="tl">
                  <a:srgbClr val="000000">
                    <a:alpha val="43137"/>
                  </a:srgbClr>
                </a:outerShdw>
              </a:effectLst>
            </a:endParaRPr>
          </a:p>
        </p:txBody>
      </p:sp>
      <p:sp>
        <p:nvSpPr>
          <p:cNvPr id="6" name="Shape 3"/>
          <p:cNvSpPr/>
          <p:nvPr/>
        </p:nvSpPr>
        <p:spPr>
          <a:xfrm>
            <a:off x="1144310" y="1953101"/>
            <a:ext cx="44410" cy="5351026"/>
          </a:xfrm>
          <a:prstGeom prst="roundRect">
            <a:avLst>
              <a:gd name="adj" fmla="val 225151"/>
            </a:avLst>
          </a:prstGeom>
          <a:solidFill>
            <a:srgbClr val="C5D2CF"/>
          </a:solidFill>
          <a:ln/>
        </p:spPr>
      </p:sp>
      <p:sp>
        <p:nvSpPr>
          <p:cNvPr id="7" name="Shape 4"/>
          <p:cNvSpPr/>
          <p:nvPr/>
        </p:nvSpPr>
        <p:spPr>
          <a:xfrm>
            <a:off x="1416427" y="2354401"/>
            <a:ext cx="777597" cy="44410"/>
          </a:xfrm>
          <a:prstGeom prst="roundRect">
            <a:avLst>
              <a:gd name="adj" fmla="val 225151"/>
            </a:avLst>
          </a:prstGeom>
          <a:solidFill>
            <a:srgbClr val="C5D2CF"/>
          </a:solidFill>
          <a:ln/>
        </p:spPr>
      </p:sp>
      <p:sp>
        <p:nvSpPr>
          <p:cNvPr id="8" name="Shape 5"/>
          <p:cNvSpPr/>
          <p:nvPr/>
        </p:nvSpPr>
        <p:spPr>
          <a:xfrm>
            <a:off x="916484" y="2126694"/>
            <a:ext cx="499943" cy="499943"/>
          </a:xfrm>
          <a:prstGeom prst="roundRect">
            <a:avLst>
              <a:gd name="adj" fmla="val 20000"/>
            </a:avLst>
          </a:prstGeom>
          <a:solidFill>
            <a:srgbClr val="DFECE9"/>
          </a:solidFill>
          <a:ln w="7620">
            <a:solidFill>
              <a:srgbClr val="C5D2CF"/>
            </a:solidFill>
            <a:prstDash val="solid"/>
          </a:ln>
        </p:spPr>
      </p:sp>
      <p:sp>
        <p:nvSpPr>
          <p:cNvPr id="9" name="Text 6"/>
          <p:cNvSpPr/>
          <p:nvPr/>
        </p:nvSpPr>
        <p:spPr>
          <a:xfrm>
            <a:off x="1115794" y="2168366"/>
            <a:ext cx="10132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10" name="Text 7"/>
          <p:cNvSpPr/>
          <p:nvPr/>
        </p:nvSpPr>
        <p:spPr>
          <a:xfrm>
            <a:off x="2388513" y="2175272"/>
            <a:ext cx="2777490" cy="347186"/>
          </a:xfrm>
          <a:prstGeom prst="rect">
            <a:avLst/>
          </a:prstGeom>
          <a:noFill/>
          <a:ln/>
        </p:spPr>
        <p:txBody>
          <a:bodyPr wrap="none" rtlCol="0" anchor="t"/>
          <a:lstStyle/>
          <a:p>
            <a:pPr marL="0" indent="0" algn="l">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Yeni Ürün Geliştirme</a:t>
            </a:r>
            <a:endParaRPr lang="en-US" sz="2187" dirty="0">
              <a:solidFill>
                <a:schemeClr val="accent1"/>
              </a:solidFill>
              <a:effectLst>
                <a:outerShdw blurRad="38100" dist="38100" dir="2700000" algn="tl">
                  <a:srgbClr val="000000">
                    <a:alpha val="43137"/>
                  </a:srgbClr>
                </a:outerShdw>
              </a:effectLst>
            </a:endParaRPr>
          </a:p>
        </p:txBody>
      </p:sp>
      <p:sp>
        <p:nvSpPr>
          <p:cNvPr id="11" name="Text 8"/>
          <p:cNvSpPr/>
          <p:nvPr/>
        </p:nvSpPr>
        <p:spPr>
          <a:xfrm>
            <a:off x="2388513" y="2655689"/>
            <a:ext cx="8214636" cy="710803"/>
          </a:xfrm>
          <a:prstGeom prst="rect">
            <a:avLst/>
          </a:prstGeom>
          <a:noFill/>
          <a:ln/>
        </p:spPr>
        <p:txBody>
          <a:bodyPr wrap="square" rtlCol="0" anchor="t"/>
          <a:lstStyle/>
          <a:p>
            <a:pPr marL="0" indent="0" algn="l">
              <a:lnSpc>
                <a:spcPts val="2799"/>
              </a:lnSpc>
              <a:buNone/>
            </a:pPr>
            <a:r>
              <a:rPr lang="en-US" sz="1750" dirty="0">
                <a:solidFill>
                  <a:srgbClr val="2C3249"/>
                </a:solidFill>
                <a:ea typeface="Martel Sans" pitchFamily="34" charset="-122"/>
                <a:cs typeface="Martel Sans" pitchFamily="34" charset="-120"/>
              </a:rPr>
              <a:t>Yazılım mühendisleri, yeni teknolojileri kullanarak müşteri ihtiyaçlarına cevap veren yenilikçi ürünler geliştirecek.</a:t>
            </a:r>
            <a:endParaRPr lang="en-US" sz="1750" dirty="0"/>
          </a:p>
        </p:txBody>
      </p:sp>
      <p:sp>
        <p:nvSpPr>
          <p:cNvPr id="12" name="Shape 9"/>
          <p:cNvSpPr/>
          <p:nvPr/>
        </p:nvSpPr>
        <p:spPr>
          <a:xfrm>
            <a:off x="1416427" y="4212134"/>
            <a:ext cx="777597" cy="44410"/>
          </a:xfrm>
          <a:prstGeom prst="roundRect">
            <a:avLst>
              <a:gd name="adj" fmla="val 225151"/>
            </a:avLst>
          </a:prstGeom>
          <a:solidFill>
            <a:srgbClr val="C5D2CF"/>
          </a:solidFill>
          <a:ln/>
        </p:spPr>
      </p:sp>
      <p:sp>
        <p:nvSpPr>
          <p:cNvPr id="13" name="Shape 10"/>
          <p:cNvSpPr/>
          <p:nvPr/>
        </p:nvSpPr>
        <p:spPr>
          <a:xfrm>
            <a:off x="916484" y="3984427"/>
            <a:ext cx="499943" cy="499943"/>
          </a:xfrm>
          <a:prstGeom prst="roundRect">
            <a:avLst>
              <a:gd name="adj" fmla="val 20000"/>
            </a:avLst>
          </a:prstGeom>
          <a:solidFill>
            <a:srgbClr val="DFECE9"/>
          </a:solidFill>
          <a:ln w="7620">
            <a:solidFill>
              <a:srgbClr val="C5D2CF"/>
            </a:solidFill>
            <a:prstDash val="solid"/>
          </a:ln>
        </p:spPr>
      </p:sp>
      <p:sp>
        <p:nvSpPr>
          <p:cNvPr id="14" name="Text 11"/>
          <p:cNvSpPr/>
          <p:nvPr/>
        </p:nvSpPr>
        <p:spPr>
          <a:xfrm>
            <a:off x="1082100" y="4026098"/>
            <a:ext cx="16871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5" name="Text 12"/>
          <p:cNvSpPr/>
          <p:nvPr/>
        </p:nvSpPr>
        <p:spPr>
          <a:xfrm>
            <a:off x="2388513" y="4033004"/>
            <a:ext cx="3414117" cy="347186"/>
          </a:xfrm>
          <a:prstGeom prst="rect">
            <a:avLst/>
          </a:prstGeom>
          <a:noFill/>
          <a:ln/>
        </p:spPr>
        <p:txBody>
          <a:bodyPr wrap="none" rtlCol="0" anchor="t"/>
          <a:lstStyle/>
          <a:p>
            <a:pPr marL="0" indent="0" algn="l">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İş Süreçlerinin Dijitalleşmesi</a:t>
            </a:r>
            <a:endParaRPr lang="en-US" sz="2187" dirty="0">
              <a:solidFill>
                <a:schemeClr val="accent1"/>
              </a:solidFill>
              <a:effectLst>
                <a:outerShdw blurRad="38100" dist="38100" dir="2700000" algn="tl">
                  <a:srgbClr val="000000">
                    <a:alpha val="43137"/>
                  </a:srgbClr>
                </a:outerShdw>
              </a:effectLst>
            </a:endParaRPr>
          </a:p>
        </p:txBody>
      </p:sp>
      <p:sp>
        <p:nvSpPr>
          <p:cNvPr id="16" name="Text 13"/>
          <p:cNvSpPr/>
          <p:nvPr/>
        </p:nvSpPr>
        <p:spPr>
          <a:xfrm>
            <a:off x="2388513" y="4513421"/>
            <a:ext cx="8214636" cy="710803"/>
          </a:xfrm>
          <a:prstGeom prst="rect">
            <a:avLst/>
          </a:prstGeom>
          <a:noFill/>
          <a:ln/>
        </p:spPr>
        <p:txBody>
          <a:bodyPr wrap="square" rtlCol="0" anchor="t"/>
          <a:lstStyle/>
          <a:p>
            <a:pPr marL="0" indent="0" algn="l">
              <a:lnSpc>
                <a:spcPts val="2799"/>
              </a:lnSpc>
              <a:buNone/>
            </a:pPr>
            <a:r>
              <a:rPr lang="en-US" sz="1750" dirty="0">
                <a:solidFill>
                  <a:srgbClr val="2C3249"/>
                </a:solidFill>
                <a:ea typeface="Martel Sans" pitchFamily="34" charset="-122"/>
                <a:cs typeface="Martel Sans" pitchFamily="34" charset="-120"/>
              </a:rPr>
              <a:t>Yazılım tabanlı çözümler, iş süreçlerinin otomasyonu, optimizasyonu ve yeniden tasarımında önemli roller oynayacak.</a:t>
            </a:r>
            <a:endParaRPr lang="en-US" sz="1750" dirty="0"/>
          </a:p>
        </p:txBody>
      </p:sp>
      <p:sp>
        <p:nvSpPr>
          <p:cNvPr id="17" name="Shape 14"/>
          <p:cNvSpPr/>
          <p:nvPr/>
        </p:nvSpPr>
        <p:spPr>
          <a:xfrm>
            <a:off x="1416427" y="6069866"/>
            <a:ext cx="777597" cy="44410"/>
          </a:xfrm>
          <a:prstGeom prst="roundRect">
            <a:avLst>
              <a:gd name="adj" fmla="val 225151"/>
            </a:avLst>
          </a:prstGeom>
          <a:solidFill>
            <a:srgbClr val="C5D2CF"/>
          </a:solidFill>
          <a:ln/>
        </p:spPr>
      </p:sp>
      <p:sp>
        <p:nvSpPr>
          <p:cNvPr id="18" name="Shape 15"/>
          <p:cNvSpPr/>
          <p:nvPr/>
        </p:nvSpPr>
        <p:spPr>
          <a:xfrm>
            <a:off x="916484" y="5842159"/>
            <a:ext cx="499943" cy="499943"/>
          </a:xfrm>
          <a:prstGeom prst="roundRect">
            <a:avLst>
              <a:gd name="adj" fmla="val 20000"/>
            </a:avLst>
          </a:prstGeom>
          <a:solidFill>
            <a:srgbClr val="DFECE9"/>
          </a:solidFill>
          <a:ln w="7620">
            <a:solidFill>
              <a:srgbClr val="C5D2CF"/>
            </a:solidFill>
            <a:prstDash val="solid"/>
          </a:ln>
        </p:spPr>
      </p:sp>
      <p:sp>
        <p:nvSpPr>
          <p:cNvPr id="19" name="Text 16"/>
          <p:cNvSpPr/>
          <p:nvPr/>
        </p:nvSpPr>
        <p:spPr>
          <a:xfrm>
            <a:off x="1080790" y="5883831"/>
            <a:ext cx="171331"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20" name="Text 17"/>
          <p:cNvSpPr/>
          <p:nvPr/>
        </p:nvSpPr>
        <p:spPr>
          <a:xfrm>
            <a:off x="2388513" y="5890736"/>
            <a:ext cx="2777490" cy="347186"/>
          </a:xfrm>
          <a:prstGeom prst="rect">
            <a:avLst/>
          </a:prstGeom>
          <a:noFill/>
          <a:ln/>
        </p:spPr>
        <p:txBody>
          <a:bodyPr wrap="none" rtlCol="0" anchor="t"/>
          <a:lstStyle/>
          <a:p>
            <a:pPr marL="0" indent="0" algn="l">
              <a:lnSpc>
                <a:spcPts val="2734"/>
              </a:lnSpc>
              <a:buNone/>
            </a:pPr>
            <a:r>
              <a:rPr lang="en-US" sz="2187" dirty="0">
                <a:solidFill>
                  <a:schemeClr val="accent1"/>
                </a:solidFill>
                <a:effectLst>
                  <a:outerShdw blurRad="38100" dist="38100" dir="2700000" algn="tl">
                    <a:srgbClr val="000000">
                      <a:alpha val="43137"/>
                    </a:srgbClr>
                  </a:outerShdw>
                </a:effectLst>
                <a:ea typeface="Kanit" pitchFamily="34" charset="-122"/>
                <a:cs typeface="Kanit" pitchFamily="34" charset="-120"/>
              </a:rPr>
              <a:t>Yeni Hizmet Modelleri</a:t>
            </a:r>
            <a:endParaRPr lang="en-US" sz="2187" dirty="0">
              <a:solidFill>
                <a:schemeClr val="accent1"/>
              </a:solidFill>
              <a:effectLst>
                <a:outerShdw blurRad="38100" dist="38100" dir="2700000" algn="tl">
                  <a:srgbClr val="000000">
                    <a:alpha val="43137"/>
                  </a:srgbClr>
                </a:outerShdw>
              </a:effectLst>
            </a:endParaRPr>
          </a:p>
        </p:txBody>
      </p:sp>
      <p:sp>
        <p:nvSpPr>
          <p:cNvPr id="21" name="Text 18"/>
          <p:cNvSpPr/>
          <p:nvPr/>
        </p:nvSpPr>
        <p:spPr>
          <a:xfrm>
            <a:off x="2388513" y="6371153"/>
            <a:ext cx="8214636" cy="710803"/>
          </a:xfrm>
          <a:prstGeom prst="rect">
            <a:avLst/>
          </a:prstGeom>
          <a:noFill/>
          <a:ln/>
        </p:spPr>
        <p:txBody>
          <a:bodyPr wrap="square" rtlCol="0" anchor="t"/>
          <a:lstStyle/>
          <a:p>
            <a:pPr marL="0" indent="0" algn="l">
              <a:lnSpc>
                <a:spcPts val="2799"/>
              </a:lnSpc>
              <a:buNone/>
            </a:pPr>
            <a:r>
              <a:rPr lang="en-US" sz="1750" dirty="0">
                <a:solidFill>
                  <a:srgbClr val="2C3249"/>
                </a:solidFill>
                <a:ea typeface="Martel Sans" pitchFamily="34" charset="-122"/>
                <a:cs typeface="Martel Sans" pitchFamily="34" charset="-120"/>
              </a:rPr>
              <a:t>Yazılım mühendisleri, bulut bilişim, abonelik modelleri ve platformlar aracılığıyla yeni hizmet modellerini hayata geçirecek.</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5580393" y="986103"/>
            <a:ext cx="7597410" cy="1700749"/>
          </a:xfrm>
          <a:prstGeom prst="rect">
            <a:avLst/>
          </a:prstGeom>
          <a:noFill/>
          <a:ln/>
        </p:spPr>
        <p:txBody>
          <a:bodyPr wrap="none" rtlCol="0" anchor="t"/>
          <a:lstStyle/>
          <a:p>
            <a:pPr marL="0" indent="0" algn="r">
              <a:lnSpc>
                <a:spcPts val="5468"/>
              </a:lnSpc>
              <a:buNone/>
            </a:pPr>
            <a:r>
              <a:rPr lang="en-US" sz="4374" dirty="0">
                <a:solidFill>
                  <a:schemeClr val="accent1"/>
                </a:solidFill>
                <a:effectLst>
                  <a:outerShdw blurRad="38100" dist="38100" dir="2700000" algn="tl">
                    <a:srgbClr val="000000">
                      <a:alpha val="43137"/>
                    </a:srgbClr>
                  </a:outerShdw>
                </a:effectLst>
                <a:ea typeface="Kanit" pitchFamily="34" charset="-122"/>
                <a:cs typeface="Kanit" pitchFamily="34" charset="-120"/>
              </a:rPr>
              <a:t>Yazılım </a:t>
            </a:r>
            <a:r>
              <a:rPr lang="en-US" sz="4374" dirty="0" smtClean="0">
                <a:solidFill>
                  <a:schemeClr val="accent1"/>
                </a:solidFill>
                <a:effectLst>
                  <a:outerShdw blurRad="38100" dist="38100" dir="2700000" algn="tl">
                    <a:srgbClr val="000000">
                      <a:alpha val="43137"/>
                    </a:srgbClr>
                  </a:outerShdw>
                </a:effectLst>
                <a:ea typeface="Kanit" pitchFamily="34" charset="-122"/>
                <a:cs typeface="Kanit" pitchFamily="34" charset="-120"/>
              </a:rPr>
              <a:t>Mühendisliğindeki </a:t>
            </a:r>
            <a:endParaRPr lang="tr-TR" sz="4374" dirty="0" smtClean="0">
              <a:solidFill>
                <a:schemeClr val="accent1"/>
              </a:solidFill>
              <a:effectLst>
                <a:outerShdw blurRad="38100" dist="38100" dir="2700000" algn="tl">
                  <a:srgbClr val="000000">
                    <a:alpha val="43137"/>
                  </a:srgbClr>
                </a:outerShdw>
              </a:effectLst>
              <a:ea typeface="Kanit" pitchFamily="34" charset="-122"/>
              <a:cs typeface="Kanit" pitchFamily="34" charset="-120"/>
            </a:endParaRPr>
          </a:p>
          <a:p>
            <a:pPr marL="0" indent="0" algn="r">
              <a:lnSpc>
                <a:spcPts val="5468"/>
              </a:lnSpc>
              <a:buNone/>
            </a:pPr>
            <a:r>
              <a:rPr lang="en-US" sz="4374" dirty="0" smtClean="0">
                <a:solidFill>
                  <a:schemeClr val="accent1"/>
                </a:solidFill>
                <a:effectLst>
                  <a:outerShdw blurRad="38100" dist="38100" dir="2700000" algn="tl">
                    <a:srgbClr val="000000">
                      <a:alpha val="43137"/>
                    </a:srgbClr>
                  </a:outerShdw>
                </a:effectLst>
                <a:ea typeface="Kanit" pitchFamily="34" charset="-122"/>
                <a:cs typeface="Kanit" pitchFamily="34" charset="-120"/>
              </a:rPr>
              <a:t>Artan </a:t>
            </a:r>
            <a:r>
              <a:rPr lang="en-US" sz="4374" dirty="0">
                <a:solidFill>
                  <a:schemeClr val="accent1"/>
                </a:solidFill>
                <a:effectLst>
                  <a:outerShdw blurRad="38100" dist="38100" dir="2700000" algn="tl">
                    <a:srgbClr val="000000">
                      <a:alpha val="43137"/>
                    </a:srgbClr>
                  </a:outerShdw>
                </a:effectLst>
                <a:ea typeface="Kanit" pitchFamily="34" charset="-122"/>
                <a:cs typeface="Kanit" pitchFamily="34" charset="-120"/>
              </a:rPr>
              <a:t>Talep</a:t>
            </a:r>
            <a:endParaRPr lang="en-US" sz="4374" dirty="0">
              <a:solidFill>
                <a:schemeClr val="accent1"/>
              </a:solidFill>
              <a:effectLst>
                <a:outerShdw blurRad="38100" dist="38100" dir="2700000" algn="tl">
                  <a:srgbClr val="000000">
                    <a:alpha val="43137"/>
                  </a:srgbClr>
                </a:outerShdw>
              </a:effectLst>
            </a:endParaRPr>
          </a:p>
        </p:txBody>
      </p:sp>
      <p:sp>
        <p:nvSpPr>
          <p:cNvPr id="6" name="Text 4"/>
          <p:cNvSpPr/>
          <p:nvPr/>
        </p:nvSpPr>
        <p:spPr>
          <a:xfrm>
            <a:off x="1642223" y="4564856"/>
            <a:ext cx="3156347" cy="3198614"/>
          </a:xfrm>
          <a:prstGeom prst="rect">
            <a:avLst/>
          </a:prstGeom>
          <a:noFill/>
          <a:ln/>
        </p:spPr>
        <p:txBody>
          <a:bodyPr wrap="square" rtlCol="0" anchor="t"/>
          <a:lstStyle/>
          <a:p>
            <a:pPr marL="0" indent="0">
              <a:lnSpc>
                <a:spcPts val="2799"/>
              </a:lnSpc>
              <a:buNone/>
            </a:pPr>
            <a:r>
              <a:rPr lang="en-US" sz="2000" dirty="0">
                <a:solidFill>
                  <a:srgbClr val="2C3249"/>
                </a:solidFill>
                <a:ea typeface="Martel Sans" pitchFamily="34" charset="-122"/>
                <a:cs typeface="Martel Sans" pitchFamily="34" charset="-120"/>
              </a:rPr>
              <a:t>Yazılım mühendisleri, yapay zeka, büyük veri, IoT, mobil teknolojiler ve güvenlik gibi alanlarda kendilerini geliştirmek zorunda kalacaklar. Bu yeni beceriler, sektörlerin dijital dönüşüme uyum sağlamasına yardımcı olacak.</a:t>
            </a:r>
            <a:endParaRPr lang="en-US" sz="2000" dirty="0"/>
          </a:p>
        </p:txBody>
      </p:sp>
      <p:sp>
        <p:nvSpPr>
          <p:cNvPr id="7" name="Text 5"/>
          <p:cNvSpPr/>
          <p:nvPr/>
        </p:nvSpPr>
        <p:spPr>
          <a:xfrm>
            <a:off x="6030336" y="3648312"/>
            <a:ext cx="2777490" cy="347186"/>
          </a:xfrm>
          <a:prstGeom prst="rect">
            <a:avLst/>
          </a:prstGeom>
          <a:noFill/>
          <a:ln/>
        </p:spPr>
        <p:txBody>
          <a:bodyPr wrap="none" rtlCol="0" anchor="t"/>
          <a:lstStyle/>
          <a:p>
            <a:pPr marL="0" indent="0">
              <a:lnSpc>
                <a:spcPts val="2734"/>
              </a:lnSpc>
              <a:buNone/>
            </a:pPr>
            <a:r>
              <a:rPr lang="en-US" sz="2187" dirty="0">
                <a:solidFill>
                  <a:schemeClr val="accent1"/>
                </a:solidFill>
                <a:effectLst>
                  <a:outerShdw blurRad="38100" dist="38100" dir="2700000" algn="tl">
                    <a:srgbClr val="000000">
                      <a:alpha val="43137"/>
                    </a:srgbClr>
                  </a:outerShdw>
                </a:effectLst>
                <a:latin typeface="Kanit" pitchFamily="34" charset="0"/>
                <a:ea typeface="Kanit" pitchFamily="34" charset="-122"/>
                <a:cs typeface="Kanit" pitchFamily="34" charset="-120"/>
              </a:rPr>
              <a:t>Çok Disiplinli Yaklaşım</a:t>
            </a:r>
            <a:endParaRPr lang="en-US" sz="2187" dirty="0">
              <a:solidFill>
                <a:schemeClr val="accent1"/>
              </a:solidFill>
              <a:effectLst>
                <a:outerShdw blurRad="38100" dist="38100" dir="2700000" algn="tl">
                  <a:srgbClr val="000000">
                    <a:alpha val="43137"/>
                  </a:srgbClr>
                </a:outerShdw>
              </a:effectLst>
            </a:endParaRPr>
          </a:p>
        </p:txBody>
      </p:sp>
      <p:sp>
        <p:nvSpPr>
          <p:cNvPr id="8" name="Text 6"/>
          <p:cNvSpPr/>
          <p:nvPr/>
        </p:nvSpPr>
        <p:spPr>
          <a:xfrm>
            <a:off x="6030336" y="4217669"/>
            <a:ext cx="3156347" cy="2843213"/>
          </a:xfrm>
          <a:prstGeom prst="rect">
            <a:avLst/>
          </a:prstGeom>
          <a:noFill/>
          <a:ln/>
        </p:spPr>
        <p:txBody>
          <a:bodyPr wrap="square" rtlCol="0" anchor="t"/>
          <a:lstStyle/>
          <a:p>
            <a:pPr marL="0" indent="0">
              <a:lnSpc>
                <a:spcPts val="2799"/>
              </a:lnSpc>
              <a:buNone/>
            </a:pPr>
            <a:r>
              <a:rPr lang="en-US" sz="2000" dirty="0">
                <a:solidFill>
                  <a:srgbClr val="2C3249"/>
                </a:solidFill>
                <a:ea typeface="Martel Sans" pitchFamily="34" charset="-122"/>
                <a:cs typeface="Martel Sans" pitchFamily="34" charset="-120"/>
              </a:rPr>
              <a:t>Yazılım mühendislerinin iş, tasarım, pazarlama ve diğer fonksiyonel alanlarla işbirliği içinde çalışması beklenmektedir. Bu, daha bütüncül, kullanıcı odaklı ve yenilikçi çözümler üretilmesini sağlayacaktır.</a:t>
            </a:r>
            <a:endParaRPr lang="en-US" sz="2000" dirty="0"/>
          </a:p>
        </p:txBody>
      </p:sp>
      <p:sp>
        <p:nvSpPr>
          <p:cNvPr id="9" name="Text 7"/>
          <p:cNvSpPr/>
          <p:nvPr/>
        </p:nvSpPr>
        <p:spPr>
          <a:xfrm>
            <a:off x="10186217" y="3648312"/>
            <a:ext cx="3009186" cy="347186"/>
          </a:xfrm>
          <a:prstGeom prst="rect">
            <a:avLst/>
          </a:prstGeom>
          <a:noFill/>
          <a:ln/>
        </p:spPr>
        <p:txBody>
          <a:bodyPr wrap="none" rtlCol="0" anchor="t"/>
          <a:lstStyle/>
          <a:p>
            <a:pPr marL="0" indent="0">
              <a:lnSpc>
                <a:spcPts val="2734"/>
              </a:lnSpc>
              <a:buNone/>
            </a:pPr>
            <a:r>
              <a:rPr lang="en-US" sz="2187" dirty="0">
                <a:solidFill>
                  <a:schemeClr val="accent1"/>
                </a:solidFill>
                <a:effectLst>
                  <a:outerShdw blurRad="38100" dist="38100" dir="2700000" algn="tl">
                    <a:srgbClr val="000000">
                      <a:alpha val="43137"/>
                    </a:srgbClr>
                  </a:outerShdw>
                </a:effectLst>
                <a:latin typeface="Kanit" pitchFamily="34" charset="0"/>
                <a:ea typeface="Kanit" pitchFamily="34" charset="-122"/>
                <a:cs typeface="Kanit" pitchFamily="34" charset="-120"/>
              </a:rPr>
              <a:t>İşbirliğine Dayalı Çalışma</a:t>
            </a:r>
            <a:endParaRPr lang="en-US" sz="2187" dirty="0">
              <a:solidFill>
                <a:schemeClr val="accent1"/>
              </a:solidFill>
              <a:effectLst>
                <a:outerShdw blurRad="38100" dist="38100" dir="2700000" algn="tl">
                  <a:srgbClr val="000000">
                    <a:alpha val="43137"/>
                  </a:srgbClr>
                </a:outerShdw>
              </a:effectLst>
            </a:endParaRPr>
          </a:p>
        </p:txBody>
      </p:sp>
      <p:sp>
        <p:nvSpPr>
          <p:cNvPr id="10" name="Text 8"/>
          <p:cNvSpPr/>
          <p:nvPr/>
        </p:nvSpPr>
        <p:spPr>
          <a:xfrm>
            <a:off x="10186217" y="4217669"/>
            <a:ext cx="3156347" cy="2132409"/>
          </a:xfrm>
          <a:prstGeom prst="rect">
            <a:avLst/>
          </a:prstGeom>
          <a:noFill/>
          <a:ln/>
        </p:spPr>
        <p:txBody>
          <a:bodyPr wrap="square" rtlCol="0" anchor="t"/>
          <a:lstStyle/>
          <a:p>
            <a:pPr marL="0" indent="0">
              <a:lnSpc>
                <a:spcPts val="2799"/>
              </a:lnSpc>
              <a:buNone/>
            </a:pPr>
            <a:r>
              <a:rPr lang="en-US" sz="2000" dirty="0">
                <a:solidFill>
                  <a:srgbClr val="2C3249"/>
                </a:solidFill>
                <a:ea typeface="Martel Sans" pitchFamily="34" charset="-122"/>
                <a:cs typeface="Martel Sans" pitchFamily="34" charset="-120"/>
              </a:rPr>
              <a:t>Yazılım mühendisleri, dağıtık ekipler, uzaktan çalışma ve agile metodolojiler kullanarak daha esnek ve verimli bir şekilde çalışmak zorunda kalacaklardır.</a:t>
            </a:r>
            <a:endParaRPr lang="en-US" sz="2000" dirty="0"/>
          </a:p>
        </p:txBody>
      </p:sp>
      <p:pic>
        <p:nvPicPr>
          <p:cNvPr id="5122" name="Picture 2" descr="Ürün Geliştiren Yazılım Şirketleri | Kuadron Bilişim Teknolojileri"/>
          <p:cNvPicPr>
            <a:picLocks noChangeAspect="1" noChangeArrowheads="1"/>
          </p:cNvPicPr>
          <p:nvPr/>
        </p:nvPicPr>
        <p:blipFill rotWithShape="1">
          <a:blip r:embed="rId3">
            <a:extLst>
              <a:ext uri="{28A0092B-C50C-407E-A947-70E740481C1C}">
                <a14:useLocalDpi xmlns:a14="http://schemas.microsoft.com/office/drawing/2010/main" val="0"/>
              </a:ext>
            </a:extLst>
          </a:blip>
          <a:srcRect l="1538"/>
          <a:stretch/>
        </p:blipFill>
        <p:spPr bwMode="auto">
          <a:xfrm>
            <a:off x="696686" y="29030"/>
            <a:ext cx="5964124" cy="4038198"/>
          </a:xfrm>
          <a:prstGeom prst="rect">
            <a:avLst/>
          </a:prstGeom>
          <a:noFill/>
          <a:extLst>
            <a:ext uri="{909E8E84-426E-40DD-AFC4-6F175D3DCCD1}">
              <a14:hiddenFill xmlns:a14="http://schemas.microsoft.com/office/drawing/2010/main">
                <a:solidFill>
                  <a:srgbClr val="FFFFFF"/>
                </a:solidFill>
              </a14:hiddenFill>
            </a:ext>
          </a:extLst>
        </p:spPr>
      </p:pic>
      <p:sp>
        <p:nvSpPr>
          <p:cNvPr id="5" name="Text 3"/>
          <p:cNvSpPr/>
          <p:nvPr/>
        </p:nvSpPr>
        <p:spPr>
          <a:xfrm>
            <a:off x="1642223" y="3648312"/>
            <a:ext cx="3156347" cy="694373"/>
          </a:xfrm>
          <a:prstGeom prst="rect">
            <a:avLst/>
          </a:prstGeom>
          <a:noFill/>
          <a:ln/>
        </p:spPr>
        <p:txBody>
          <a:bodyPr wrap="square" rtlCol="0" anchor="t"/>
          <a:lstStyle/>
          <a:p>
            <a:pPr marL="0" indent="0">
              <a:lnSpc>
                <a:spcPts val="2734"/>
              </a:lnSpc>
              <a:buNone/>
            </a:pPr>
            <a:r>
              <a:rPr lang="en-US" sz="2187" dirty="0">
                <a:solidFill>
                  <a:schemeClr val="accent1"/>
                </a:solidFill>
                <a:effectLst>
                  <a:outerShdw blurRad="38100" dist="38100" dir="2700000" algn="tl">
                    <a:srgbClr val="000000">
                      <a:alpha val="43137"/>
                    </a:srgbClr>
                  </a:outerShdw>
                </a:effectLst>
                <a:latin typeface="Kanit" pitchFamily="34" charset="0"/>
                <a:ea typeface="Kanit" pitchFamily="34" charset="-122"/>
                <a:cs typeface="Kanit" pitchFamily="34" charset="-120"/>
              </a:rPr>
              <a:t>Yeni Becerilerin Gerekliliği</a:t>
            </a:r>
            <a:endParaRPr lang="en-US" sz="2187" dirty="0">
              <a:solidFill>
                <a:schemeClr val="accent1"/>
              </a:solidFill>
              <a:effectLst>
                <a:outerShdw blurRad="38100" dist="38100" dir="2700000" algn="tl">
                  <a:srgbClr val="000000">
                    <a:alpha val="43137"/>
                  </a:srgbClr>
                </a:outerShdw>
              </a:effectLs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872</Words>
  <Application>Microsoft Office PowerPoint</Application>
  <PresentationFormat>Özel</PresentationFormat>
  <Paragraphs>91</Paragraphs>
  <Slides>10</Slides>
  <Notes>9</Notes>
  <HiddenSlides>0</HiddenSlides>
  <MMClips>0</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10</vt:i4>
      </vt:variant>
    </vt:vector>
  </HeadingPairs>
  <TitlesOfParts>
    <vt:vector size="17" baseType="lpstr">
      <vt:lpstr>Agency FB</vt:lpstr>
      <vt:lpstr>Arial</vt:lpstr>
      <vt:lpstr>Calibri</vt:lpstr>
      <vt:lpstr>Kanit</vt:lpstr>
      <vt:lpstr>Kristen ITC</vt:lpstr>
      <vt:lpstr>Martel Sans</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yyurtay</dc:title>
  <dc:subject>PptxGenJS Presentation</dc:subject>
  <dc:creator>YYurtaY2024</dc:creator>
  <cp:keywords>YYurtaY</cp:keywords>
  <cp:lastModifiedBy>Köylü</cp:lastModifiedBy>
  <cp:revision>10</cp:revision>
  <dcterms:created xsi:type="dcterms:W3CDTF">2024-04-07T11:01:27Z</dcterms:created>
  <dcterms:modified xsi:type="dcterms:W3CDTF">2024-05-20T08:34:00Z</dcterms:modified>
</cp:coreProperties>
</file>